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287000" cx="18288000"/>
  <p:notesSz cx="6858000" cy="9144000"/>
  <p:embeddedFontLst>
    <p:embeddedFont>
      <p:font typeface="Poppins"/>
      <p:bold r:id="rId29"/>
      <p:boldItalic r:id="rId30"/>
    </p:embeddedFont>
    <p:embeddedFont>
      <p:font typeface="Poppins Light"/>
      <p:regular r:id="rId31"/>
      <p:bold r:id="rId32"/>
      <p:italic r:id="rId33"/>
      <p:boldItalic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9" roundtripDataSignature="AMtx7miNtQIAotS6oJ/IfDB16JNJIBms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Light-regular.fntdata"/><Relationship Id="rId30" Type="http://schemas.openxmlformats.org/officeDocument/2006/relationships/font" Target="fonts/Poppins-boldItalic.fntdata"/><Relationship Id="rId11" Type="http://schemas.openxmlformats.org/officeDocument/2006/relationships/slide" Target="slides/slide6.xml"/><Relationship Id="rId33" Type="http://schemas.openxmlformats.org/officeDocument/2006/relationships/font" Target="fonts/PoppinsLight-italic.fntdata"/><Relationship Id="rId10" Type="http://schemas.openxmlformats.org/officeDocument/2006/relationships/slide" Target="slides/slide5.xml"/><Relationship Id="rId32" Type="http://schemas.openxmlformats.org/officeDocument/2006/relationships/font" Target="fonts/PoppinsLight-bold.fntdata"/><Relationship Id="rId13" Type="http://schemas.openxmlformats.org/officeDocument/2006/relationships/slide" Target="slides/slide8.xml"/><Relationship Id="rId35" Type="http://schemas.openxmlformats.org/officeDocument/2006/relationships/font" Target="fonts/RobotoMono-regular.fntdata"/><Relationship Id="rId12" Type="http://schemas.openxmlformats.org/officeDocument/2006/relationships/slide" Target="slides/slide7.xml"/><Relationship Id="rId34" Type="http://schemas.openxmlformats.org/officeDocument/2006/relationships/font" Target="fonts/PoppinsLight-boldItalic.fntdata"/><Relationship Id="rId15" Type="http://schemas.openxmlformats.org/officeDocument/2006/relationships/slide" Target="slides/slide10.xml"/><Relationship Id="rId37" Type="http://schemas.openxmlformats.org/officeDocument/2006/relationships/font" Target="fonts/RobotoMono-italic.fntdata"/><Relationship Id="rId14" Type="http://schemas.openxmlformats.org/officeDocument/2006/relationships/slide" Target="slides/slide9.xml"/><Relationship Id="rId36" Type="http://schemas.openxmlformats.org/officeDocument/2006/relationships/font" Target="fonts/RobotoMono-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RobotoMon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d54da37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2d54da3775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2d54da37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2d54da3775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d54da377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2d54da3775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d54da377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32d54da3775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2d54da377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32d54da3775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d54da377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32d54da3775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f6c0b27d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af6c0b27d1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f6c0b27d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af6c0b27d1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f6c0b27d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af6c0b27d1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af6c0b27d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2af6c0b27d1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af6c0b27d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af6c0b27d1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2d54da377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32d54da3775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d54da377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2d54da3775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f6c0b27d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af6c0b27d1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f6c0b27d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af6c0b27d1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f6c0b27d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2af6c0b27d1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f6c0b27d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af6c0b27d1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f6c0b27d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2af6c0b27d1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f6c0b27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af6c0b27d1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9"/>
          <p:cNvSpPr/>
          <p:nvPr>
            <p:ph idx="2" type="pic"/>
          </p:nvPr>
        </p:nvSpPr>
        <p:spPr>
          <a:xfrm>
            <a:off x="1792288" y="612775"/>
            <a:ext cx="5486400" cy="4114800"/>
          </a:xfrm>
          <a:prstGeom prst="rect">
            <a:avLst/>
          </a:prstGeom>
          <a:noFill/>
          <a:ln>
            <a:noFill/>
          </a:ln>
        </p:spPr>
      </p:sp>
      <p:sp>
        <p:nvSpPr>
          <p:cNvPr id="64" name="Google Shape;64;p2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0.png"/><Relationship Id="rId9"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4.jpg"/><Relationship Id="rId5"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7.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7.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 name="Shape 83"/>
        <p:cNvGrpSpPr/>
        <p:nvPr/>
      </p:nvGrpSpPr>
      <p:grpSpPr>
        <a:xfrm>
          <a:off x="0" y="0"/>
          <a:ext cx="0" cy="0"/>
          <a:chOff x="0" y="0"/>
          <a:chExt cx="0" cy="0"/>
        </a:xfrm>
      </p:grpSpPr>
      <p:sp>
        <p:nvSpPr>
          <p:cNvPr id="84" name="Google Shape;84;p1"/>
          <p:cNvSpPr/>
          <p:nvPr/>
        </p:nvSpPr>
        <p:spPr>
          <a:xfrm>
            <a:off x="-822204" y="-2845196"/>
            <a:ext cx="19110204" cy="13516126"/>
          </a:xfrm>
          <a:custGeom>
            <a:rect b="b" l="l" r="r" t="t"/>
            <a:pathLst>
              <a:path extrusionOk="0" h="13516126" w="19110204">
                <a:moveTo>
                  <a:pt x="0" y="0"/>
                </a:moveTo>
                <a:lnTo>
                  <a:pt x="19110204" y="0"/>
                </a:lnTo>
                <a:lnTo>
                  <a:pt x="19110204" y="13516126"/>
                </a:lnTo>
                <a:lnTo>
                  <a:pt x="0" y="13516126"/>
                </a:lnTo>
                <a:lnTo>
                  <a:pt x="0" y="0"/>
                </a:lnTo>
                <a:close/>
              </a:path>
            </a:pathLst>
          </a:custGeom>
          <a:blipFill rotWithShape="1">
            <a:blip r:embed="rId3">
              <a:alphaModFix amt="43000"/>
            </a:blip>
            <a:stretch>
              <a:fillRect b="0" l="0" r="0" t="0"/>
            </a:stretch>
          </a:blipFill>
          <a:ln>
            <a:noFill/>
          </a:ln>
        </p:spPr>
      </p:sp>
      <p:sp>
        <p:nvSpPr>
          <p:cNvPr id="85" name="Google Shape;85;p1"/>
          <p:cNvSpPr/>
          <p:nvPr/>
        </p:nvSpPr>
        <p:spPr>
          <a:xfrm>
            <a:off x="-2129824" y="-1936352"/>
            <a:ext cx="10579544" cy="9391465"/>
          </a:xfrm>
          <a:custGeom>
            <a:rect b="b" l="l" r="r" t="t"/>
            <a:pathLst>
              <a:path extrusionOk="0" h="9391465" w="10579544">
                <a:moveTo>
                  <a:pt x="0" y="0"/>
                </a:moveTo>
                <a:lnTo>
                  <a:pt x="10579544" y="0"/>
                </a:lnTo>
                <a:lnTo>
                  <a:pt x="10579544" y="9391465"/>
                </a:lnTo>
                <a:lnTo>
                  <a:pt x="0" y="9391465"/>
                </a:lnTo>
                <a:lnTo>
                  <a:pt x="0" y="0"/>
                </a:lnTo>
                <a:close/>
              </a:path>
            </a:pathLst>
          </a:custGeom>
          <a:blipFill rotWithShape="1">
            <a:blip r:embed="rId4">
              <a:alphaModFix amt="80000"/>
            </a:blip>
            <a:stretch>
              <a:fillRect b="-36362" l="0" r="-81686" t="0"/>
            </a:stretch>
          </a:blipFill>
          <a:ln>
            <a:noFill/>
          </a:ln>
        </p:spPr>
      </p:sp>
      <p:sp>
        <p:nvSpPr>
          <p:cNvPr id="86" name="Google Shape;86;p1"/>
          <p:cNvSpPr/>
          <p:nvPr/>
        </p:nvSpPr>
        <p:spPr>
          <a:xfrm rot="-5400000">
            <a:off x="4000500" y="-4000500"/>
            <a:ext cx="10287000" cy="18288000"/>
          </a:xfrm>
          <a:custGeom>
            <a:rect b="b" l="l" r="r" t="t"/>
            <a:pathLst>
              <a:path extrusionOk="0" h="18288000" w="10287000">
                <a:moveTo>
                  <a:pt x="0" y="0"/>
                </a:moveTo>
                <a:lnTo>
                  <a:pt x="10287000" y="0"/>
                </a:lnTo>
                <a:lnTo>
                  <a:pt x="10287000" y="18288000"/>
                </a:lnTo>
                <a:lnTo>
                  <a:pt x="0" y="18288000"/>
                </a:lnTo>
                <a:lnTo>
                  <a:pt x="0" y="0"/>
                </a:lnTo>
                <a:close/>
              </a:path>
            </a:pathLst>
          </a:custGeom>
          <a:blipFill rotWithShape="1">
            <a:blip r:embed="rId5">
              <a:alphaModFix amt="54000"/>
            </a:blip>
            <a:stretch>
              <a:fillRect b="0" l="-48881" r="-28883" t="0"/>
            </a:stretch>
          </a:blipFill>
          <a:ln>
            <a:noFill/>
          </a:ln>
        </p:spPr>
      </p:sp>
      <p:sp>
        <p:nvSpPr>
          <p:cNvPr id="87" name="Google Shape;87;p1"/>
          <p:cNvSpPr txBox="1"/>
          <p:nvPr/>
        </p:nvSpPr>
        <p:spPr>
          <a:xfrm>
            <a:off x="1739937" y="4198617"/>
            <a:ext cx="14808000" cy="2001000"/>
          </a:xfrm>
          <a:prstGeom prst="rect">
            <a:avLst/>
          </a:prstGeom>
          <a:noFill/>
          <a:ln>
            <a:noFill/>
          </a:ln>
        </p:spPr>
        <p:txBody>
          <a:bodyPr anchorCtr="0" anchor="t" bIns="0" lIns="0" spcFirstLastPara="1" rIns="0" wrap="square" tIns="0">
            <a:spAutoFit/>
          </a:bodyPr>
          <a:lstStyle/>
          <a:p>
            <a:pPr indent="0" lvl="0" marL="0" marR="0" rtl="0" algn="ctr">
              <a:lnSpc>
                <a:spcPct val="101001"/>
              </a:lnSpc>
              <a:spcBef>
                <a:spcPts val="0"/>
              </a:spcBef>
              <a:spcAft>
                <a:spcPts val="0"/>
              </a:spcAft>
              <a:buNone/>
            </a:pPr>
            <a:r>
              <a:rPr b="1" lang="en-US" sz="13000">
                <a:solidFill>
                  <a:srgbClr val="FFFFFF"/>
                </a:solidFill>
                <a:latin typeface="Poppins"/>
                <a:ea typeface="Poppins"/>
                <a:cs typeface="Poppins"/>
                <a:sym typeface="Poppins"/>
              </a:rPr>
              <a:t>¨Projet ILIAR</a:t>
            </a:r>
            <a:r>
              <a:rPr b="1" lang="en-US" sz="13000">
                <a:solidFill>
                  <a:schemeClr val="lt1"/>
                </a:solidFill>
                <a:latin typeface="Poppins"/>
                <a:ea typeface="Poppins"/>
                <a:cs typeface="Poppins"/>
                <a:sym typeface="Poppins"/>
              </a:rPr>
              <a:t>¨</a:t>
            </a:r>
            <a:endParaRPr sz="13000"/>
          </a:p>
        </p:txBody>
      </p:sp>
      <p:sp>
        <p:nvSpPr>
          <p:cNvPr id="88" name="Google Shape;88;p1"/>
          <p:cNvSpPr txBox="1"/>
          <p:nvPr/>
        </p:nvSpPr>
        <p:spPr>
          <a:xfrm>
            <a:off x="4292015" y="6961933"/>
            <a:ext cx="9703800" cy="493200"/>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lang="en-US" sz="3204">
                <a:solidFill>
                  <a:srgbClr val="10B5BF"/>
                </a:solidFill>
                <a:latin typeface="Poppins"/>
                <a:ea typeface="Poppins"/>
                <a:cs typeface="Poppins"/>
                <a:sym typeface="Poppins"/>
              </a:rPr>
              <a:t>Conduite autonome</a:t>
            </a:r>
            <a:endParaRPr/>
          </a:p>
        </p:txBody>
      </p:sp>
      <p:sp>
        <p:nvSpPr>
          <p:cNvPr id="89" name="Google Shape;89;p1"/>
          <p:cNvSpPr/>
          <p:nvPr/>
        </p:nvSpPr>
        <p:spPr>
          <a:xfrm>
            <a:off x="10498233" y="5004133"/>
            <a:ext cx="8329423" cy="6769440"/>
          </a:xfrm>
          <a:custGeom>
            <a:rect b="b" l="l" r="r" t="t"/>
            <a:pathLst>
              <a:path extrusionOk="0" h="6769440" w="8329423">
                <a:moveTo>
                  <a:pt x="0" y="0"/>
                </a:moveTo>
                <a:lnTo>
                  <a:pt x="8329423" y="0"/>
                </a:lnTo>
                <a:lnTo>
                  <a:pt x="8329423" y="6769440"/>
                </a:lnTo>
                <a:lnTo>
                  <a:pt x="0" y="6769440"/>
                </a:lnTo>
                <a:lnTo>
                  <a:pt x="0" y="0"/>
                </a:lnTo>
                <a:close/>
              </a:path>
            </a:pathLst>
          </a:custGeom>
          <a:blipFill rotWithShape="1">
            <a:blip r:embed="rId6">
              <a:alphaModFix/>
            </a:blip>
            <a:stretch>
              <a:fillRect b="0" l="-111324" r="-9041" t="-80658"/>
            </a:stretch>
          </a:blipFill>
          <a:ln>
            <a:noFill/>
          </a:ln>
        </p:spPr>
      </p:sp>
      <p:sp>
        <p:nvSpPr>
          <p:cNvPr id="90" name="Google Shape;90;p1"/>
          <p:cNvSpPr txBox="1"/>
          <p:nvPr/>
        </p:nvSpPr>
        <p:spPr>
          <a:xfrm>
            <a:off x="1739925" y="7847825"/>
            <a:ext cx="66609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Poppins"/>
                <a:ea typeface="Poppins"/>
                <a:cs typeface="Poppins"/>
                <a:sym typeface="Poppins"/>
              </a:rPr>
              <a:t>Presenté par : </a:t>
            </a:r>
            <a:endParaRPr sz="3200">
              <a:solidFill>
                <a:schemeClr val="lt1"/>
              </a:solidFill>
              <a:latin typeface="Poppins"/>
              <a:ea typeface="Poppins"/>
              <a:cs typeface="Poppins"/>
              <a:sym typeface="Poppins"/>
            </a:endParaRPr>
          </a:p>
          <a:p>
            <a:pPr indent="0" lvl="0" marL="0" rtl="0" algn="l">
              <a:spcBef>
                <a:spcPts val="0"/>
              </a:spcBef>
              <a:spcAft>
                <a:spcPts val="0"/>
              </a:spcAft>
              <a:buNone/>
            </a:pPr>
            <a:r>
              <a:t/>
            </a:r>
            <a:endParaRPr sz="3200">
              <a:solidFill>
                <a:schemeClr val="lt1"/>
              </a:solidFill>
              <a:latin typeface="Poppins"/>
              <a:ea typeface="Poppins"/>
              <a:cs typeface="Poppins"/>
              <a:sym typeface="Poppins"/>
            </a:endParaRPr>
          </a:p>
          <a:p>
            <a:pPr indent="-431800" lvl="0" marL="1371600" rtl="0" algn="l">
              <a:spcBef>
                <a:spcPts val="0"/>
              </a:spcBef>
              <a:spcAft>
                <a:spcPts val="0"/>
              </a:spcAft>
              <a:buClr>
                <a:schemeClr val="lt1"/>
              </a:buClr>
              <a:buSzPts val="3200"/>
              <a:buFont typeface="Poppins"/>
              <a:buChar char="-"/>
            </a:pPr>
            <a:r>
              <a:rPr lang="en-US" sz="3200">
                <a:solidFill>
                  <a:schemeClr val="lt1"/>
                </a:solidFill>
                <a:latin typeface="Poppins"/>
                <a:ea typeface="Poppins"/>
                <a:cs typeface="Poppins"/>
                <a:sym typeface="Poppins"/>
              </a:rPr>
              <a:t>MONKADE Mouad</a:t>
            </a:r>
            <a:endParaRPr sz="3200">
              <a:solidFill>
                <a:schemeClr val="lt1"/>
              </a:solidFill>
              <a:latin typeface="Poppins"/>
              <a:ea typeface="Poppins"/>
              <a:cs typeface="Poppins"/>
              <a:sym typeface="Poppins"/>
            </a:endParaRPr>
          </a:p>
          <a:p>
            <a:pPr indent="-431800" lvl="0" marL="1371600" rtl="0" algn="l">
              <a:spcBef>
                <a:spcPts val="0"/>
              </a:spcBef>
              <a:spcAft>
                <a:spcPts val="0"/>
              </a:spcAft>
              <a:buClr>
                <a:schemeClr val="lt1"/>
              </a:buClr>
              <a:buSzPts val="3200"/>
              <a:buFont typeface="Poppins"/>
              <a:buChar char="-"/>
            </a:pPr>
            <a:r>
              <a:rPr lang="en-US" sz="3200">
                <a:solidFill>
                  <a:schemeClr val="lt1"/>
                </a:solidFill>
                <a:latin typeface="Poppins"/>
                <a:ea typeface="Poppins"/>
                <a:cs typeface="Poppins"/>
                <a:sym typeface="Poppins"/>
              </a:rPr>
              <a:t>AMRANI Hamza </a:t>
            </a:r>
            <a:endParaRPr sz="3200">
              <a:solidFill>
                <a:schemeClr val="lt1"/>
              </a:solidFill>
              <a:latin typeface="Poppins"/>
              <a:ea typeface="Poppins"/>
              <a:cs typeface="Poppins"/>
              <a:sym typeface="Poppins"/>
            </a:endParaRPr>
          </a:p>
        </p:txBody>
      </p:sp>
      <p:pic>
        <p:nvPicPr>
          <p:cNvPr id="91" name="Google Shape;91;p1"/>
          <p:cNvPicPr preferRelativeResize="0"/>
          <p:nvPr/>
        </p:nvPicPr>
        <p:blipFill>
          <a:blip r:embed="rId7">
            <a:alphaModFix/>
          </a:blip>
          <a:stretch>
            <a:fillRect/>
          </a:stretch>
        </p:blipFill>
        <p:spPr>
          <a:xfrm>
            <a:off x="9288900" y="871350"/>
            <a:ext cx="4707015" cy="3105151"/>
          </a:xfrm>
          <a:prstGeom prst="rect">
            <a:avLst/>
          </a:prstGeom>
          <a:noFill/>
          <a:ln>
            <a:noFill/>
          </a:ln>
        </p:spPr>
      </p:pic>
      <p:pic>
        <p:nvPicPr>
          <p:cNvPr id="92" name="Google Shape;92;p1"/>
          <p:cNvPicPr preferRelativeResize="0"/>
          <p:nvPr/>
        </p:nvPicPr>
        <p:blipFill>
          <a:blip r:embed="rId8">
            <a:alphaModFix/>
          </a:blip>
          <a:stretch>
            <a:fillRect/>
          </a:stretch>
        </p:blipFill>
        <p:spPr>
          <a:xfrm>
            <a:off x="14835100" y="485900"/>
            <a:ext cx="3067050" cy="1066800"/>
          </a:xfrm>
          <a:prstGeom prst="rect">
            <a:avLst/>
          </a:prstGeom>
          <a:noFill/>
          <a:ln>
            <a:noFill/>
          </a:ln>
        </p:spPr>
      </p:pic>
      <p:pic>
        <p:nvPicPr>
          <p:cNvPr id="93" name="Google Shape;93;p1"/>
          <p:cNvPicPr preferRelativeResize="0"/>
          <p:nvPr/>
        </p:nvPicPr>
        <p:blipFill>
          <a:blip r:embed="rId9">
            <a:alphaModFix/>
          </a:blip>
          <a:stretch>
            <a:fillRect/>
          </a:stretch>
        </p:blipFill>
        <p:spPr>
          <a:xfrm>
            <a:off x="15514325" y="2187888"/>
            <a:ext cx="1905000" cy="1143000"/>
          </a:xfrm>
          <a:prstGeom prst="rect">
            <a:avLst/>
          </a:prstGeom>
          <a:noFill/>
          <a:ln>
            <a:noFill/>
          </a:ln>
        </p:spPr>
      </p:pic>
      <p:cxnSp>
        <p:nvCxnSpPr>
          <p:cNvPr id="94" name="Google Shape;94;p1"/>
          <p:cNvCxnSpPr/>
          <p:nvPr/>
        </p:nvCxnSpPr>
        <p:spPr>
          <a:xfrm>
            <a:off x="5802761" y="6537768"/>
            <a:ext cx="6682500" cy="0"/>
          </a:xfrm>
          <a:prstGeom prst="straightConnector1">
            <a:avLst/>
          </a:prstGeom>
          <a:noFill/>
          <a:ln cap="rnd" cmpd="sng" w="19050">
            <a:solidFill>
              <a:srgbClr val="FFFFFF"/>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6" name="Shape 186"/>
        <p:cNvGrpSpPr/>
        <p:nvPr/>
      </p:nvGrpSpPr>
      <p:grpSpPr>
        <a:xfrm>
          <a:off x="0" y="0"/>
          <a:ext cx="0" cy="0"/>
          <a:chOff x="0" y="0"/>
          <a:chExt cx="0" cy="0"/>
        </a:xfrm>
      </p:grpSpPr>
      <p:sp>
        <p:nvSpPr>
          <p:cNvPr id="187" name="Google Shape;187;g32d54da3775_0_12"/>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188" name="Google Shape;188;g32d54da3775_0_12"/>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189" name="Google Shape;189;g32d54da3775_0_12"/>
          <p:cNvSpPr txBox="1"/>
          <p:nvPr/>
        </p:nvSpPr>
        <p:spPr>
          <a:xfrm>
            <a:off x="2805468" y="451984"/>
            <a:ext cx="12804900" cy="7695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5000">
                <a:solidFill>
                  <a:srgbClr val="FFFFFF"/>
                </a:solidFill>
                <a:latin typeface="Poppins"/>
                <a:ea typeface="Poppins"/>
                <a:cs typeface="Poppins"/>
                <a:sym typeface="Poppins"/>
              </a:rPr>
              <a:t>Visualisation des données :</a:t>
            </a:r>
            <a:endParaRPr sz="5000"/>
          </a:p>
        </p:txBody>
      </p:sp>
      <p:pic>
        <p:nvPicPr>
          <p:cNvPr id="190" name="Google Shape;190;g32d54da3775_0_12"/>
          <p:cNvPicPr preferRelativeResize="0"/>
          <p:nvPr/>
        </p:nvPicPr>
        <p:blipFill>
          <a:blip r:embed="rId4">
            <a:alphaModFix/>
          </a:blip>
          <a:stretch>
            <a:fillRect/>
          </a:stretch>
        </p:blipFill>
        <p:spPr>
          <a:xfrm>
            <a:off x="2805475" y="2176459"/>
            <a:ext cx="11363325" cy="5934075"/>
          </a:xfrm>
          <a:prstGeom prst="rect">
            <a:avLst/>
          </a:prstGeom>
          <a:noFill/>
          <a:ln>
            <a:noFill/>
          </a:ln>
        </p:spPr>
      </p:pic>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4" name="Shape 194"/>
        <p:cNvGrpSpPr/>
        <p:nvPr/>
      </p:nvGrpSpPr>
      <p:grpSpPr>
        <a:xfrm>
          <a:off x="0" y="0"/>
          <a:ext cx="0" cy="0"/>
          <a:chOff x="0" y="0"/>
          <a:chExt cx="0" cy="0"/>
        </a:xfrm>
      </p:grpSpPr>
      <p:sp>
        <p:nvSpPr>
          <p:cNvPr id="195" name="Google Shape;195;g32d54da3775_0_24"/>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196" name="Google Shape;196;g32d54da3775_0_24"/>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197" name="Google Shape;197;g32d54da3775_0_24"/>
          <p:cNvSpPr txBox="1"/>
          <p:nvPr/>
        </p:nvSpPr>
        <p:spPr>
          <a:xfrm>
            <a:off x="2805468" y="451984"/>
            <a:ext cx="12804900" cy="7695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5000">
                <a:solidFill>
                  <a:srgbClr val="FFFFFF"/>
                </a:solidFill>
                <a:latin typeface="Poppins"/>
                <a:ea typeface="Poppins"/>
                <a:cs typeface="Poppins"/>
                <a:sym typeface="Poppins"/>
              </a:rPr>
              <a:t>Transformation </a:t>
            </a:r>
            <a:r>
              <a:rPr b="1" lang="en-US" sz="5000">
                <a:solidFill>
                  <a:srgbClr val="FFFFFF"/>
                </a:solidFill>
                <a:latin typeface="Poppins"/>
                <a:ea typeface="Poppins"/>
                <a:cs typeface="Poppins"/>
                <a:sym typeface="Poppins"/>
              </a:rPr>
              <a:t>des données :</a:t>
            </a:r>
            <a:endParaRPr sz="5000"/>
          </a:p>
        </p:txBody>
      </p:sp>
      <p:sp>
        <p:nvSpPr>
          <p:cNvPr id="198" name="Google Shape;198;g32d54da3775_0_24"/>
          <p:cNvSpPr txBox="1"/>
          <p:nvPr/>
        </p:nvSpPr>
        <p:spPr>
          <a:xfrm>
            <a:off x="3284574" y="2449502"/>
            <a:ext cx="10517100" cy="60924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1200"/>
              </a:spcBef>
              <a:spcAft>
                <a:spcPts val="0"/>
              </a:spcAft>
              <a:buNone/>
            </a:pPr>
            <a:r>
              <a:rPr b="1" lang="en-US" sz="3600">
                <a:solidFill>
                  <a:srgbClr val="10B5BF"/>
                </a:solidFill>
                <a:latin typeface="Poppins"/>
                <a:ea typeface="Poppins"/>
                <a:cs typeface="Poppins"/>
                <a:sym typeface="Poppins"/>
              </a:rPr>
              <a:t>1.		Random Brightness Adjustment</a:t>
            </a:r>
            <a:endParaRPr b="1" sz="3600">
              <a:solidFill>
                <a:srgbClr val="10B5BF"/>
              </a:solidFill>
              <a:latin typeface="Poppins"/>
              <a:ea typeface="Poppins"/>
              <a:cs typeface="Poppins"/>
              <a:sym typeface="Poppins"/>
            </a:endParaRPr>
          </a:p>
          <a:p>
            <a:pPr indent="0" lvl="0" marL="457200" rtl="0" algn="l">
              <a:lnSpc>
                <a:spcPct val="115000"/>
              </a:lnSpc>
              <a:spcBef>
                <a:spcPts val="1200"/>
              </a:spcBef>
              <a:spcAft>
                <a:spcPts val="0"/>
              </a:spcAft>
              <a:buNone/>
            </a:pPr>
            <a:r>
              <a:rPr b="1" lang="en-US" sz="3600">
                <a:solidFill>
                  <a:srgbClr val="10B5BF"/>
                </a:solidFill>
                <a:latin typeface="Poppins"/>
                <a:ea typeface="Poppins"/>
                <a:cs typeface="Poppins"/>
                <a:sym typeface="Poppins"/>
              </a:rPr>
              <a:t>2.		Random Contrast Adjustment</a:t>
            </a:r>
            <a:endParaRPr b="1" sz="3600">
              <a:solidFill>
                <a:srgbClr val="10B5BF"/>
              </a:solidFill>
              <a:latin typeface="Poppins"/>
              <a:ea typeface="Poppins"/>
              <a:cs typeface="Poppins"/>
              <a:sym typeface="Poppins"/>
            </a:endParaRPr>
          </a:p>
          <a:p>
            <a:pPr indent="0" lvl="0" marL="457200" rtl="0" algn="l">
              <a:lnSpc>
                <a:spcPct val="115000"/>
              </a:lnSpc>
              <a:spcBef>
                <a:spcPts val="1200"/>
              </a:spcBef>
              <a:spcAft>
                <a:spcPts val="0"/>
              </a:spcAft>
              <a:buNone/>
            </a:pPr>
            <a:r>
              <a:rPr b="1" lang="en-US" sz="3600">
                <a:solidFill>
                  <a:srgbClr val="10B5BF"/>
                </a:solidFill>
                <a:latin typeface="Poppins"/>
                <a:ea typeface="Poppins"/>
                <a:cs typeface="Poppins"/>
                <a:sym typeface="Poppins"/>
              </a:rPr>
              <a:t>3.		Random Hue Shift</a:t>
            </a:r>
            <a:endParaRPr b="1" sz="3600">
              <a:solidFill>
                <a:srgbClr val="10B5BF"/>
              </a:solidFill>
              <a:latin typeface="Poppins"/>
              <a:ea typeface="Poppins"/>
              <a:cs typeface="Poppins"/>
              <a:sym typeface="Poppins"/>
            </a:endParaRPr>
          </a:p>
          <a:p>
            <a:pPr indent="0" lvl="0" marL="457200" rtl="0" algn="l">
              <a:lnSpc>
                <a:spcPct val="115000"/>
              </a:lnSpc>
              <a:spcBef>
                <a:spcPts val="1200"/>
              </a:spcBef>
              <a:spcAft>
                <a:spcPts val="0"/>
              </a:spcAft>
              <a:buNone/>
            </a:pPr>
            <a:r>
              <a:rPr b="1" lang="en-US" sz="3600">
                <a:solidFill>
                  <a:srgbClr val="10B5BF"/>
                </a:solidFill>
                <a:latin typeface="Poppins"/>
                <a:ea typeface="Poppins"/>
                <a:cs typeface="Poppins"/>
                <a:sym typeface="Poppins"/>
              </a:rPr>
              <a:t>4.		Random Cropping &amp; Resizing</a:t>
            </a:r>
            <a:endParaRPr b="1" sz="3600">
              <a:solidFill>
                <a:srgbClr val="10B5BF"/>
              </a:solidFill>
              <a:latin typeface="Poppins"/>
              <a:ea typeface="Poppins"/>
              <a:cs typeface="Poppins"/>
              <a:sym typeface="Poppins"/>
            </a:endParaRPr>
          </a:p>
          <a:p>
            <a:pPr indent="0" lvl="0" marL="457200" rtl="0" algn="l">
              <a:lnSpc>
                <a:spcPct val="115000"/>
              </a:lnSpc>
              <a:spcBef>
                <a:spcPts val="1200"/>
              </a:spcBef>
              <a:spcAft>
                <a:spcPts val="0"/>
              </a:spcAft>
              <a:buNone/>
            </a:pPr>
            <a:r>
              <a:rPr b="1" lang="en-US" sz="3600">
                <a:solidFill>
                  <a:srgbClr val="10B5BF"/>
                </a:solidFill>
                <a:latin typeface="Poppins"/>
                <a:ea typeface="Poppins"/>
                <a:cs typeface="Poppins"/>
                <a:sym typeface="Poppins"/>
              </a:rPr>
              <a:t>5.		Gaussian Noise Addition</a:t>
            </a:r>
            <a:endParaRPr b="1" sz="3600">
              <a:solidFill>
                <a:srgbClr val="10B5BF"/>
              </a:solidFill>
              <a:latin typeface="Poppins"/>
              <a:ea typeface="Poppins"/>
              <a:cs typeface="Poppins"/>
              <a:sym typeface="Poppins"/>
            </a:endParaRPr>
          </a:p>
          <a:p>
            <a:pPr indent="0" lvl="0" marL="457200" rtl="0" algn="l">
              <a:lnSpc>
                <a:spcPct val="115000"/>
              </a:lnSpc>
              <a:spcBef>
                <a:spcPts val="1200"/>
              </a:spcBef>
              <a:spcAft>
                <a:spcPts val="0"/>
              </a:spcAft>
              <a:buNone/>
            </a:pPr>
            <a:r>
              <a:rPr b="1" lang="en-US" sz="3600">
                <a:solidFill>
                  <a:srgbClr val="10B5BF"/>
                </a:solidFill>
                <a:latin typeface="Poppins"/>
                <a:ea typeface="Poppins"/>
                <a:cs typeface="Poppins"/>
                <a:sym typeface="Poppins"/>
              </a:rPr>
              <a:t>6.		Motion Blur </a:t>
            </a:r>
            <a:endParaRPr b="1" sz="3600">
              <a:solidFill>
                <a:srgbClr val="10B5BF"/>
              </a:solidFill>
              <a:latin typeface="Poppins"/>
              <a:ea typeface="Poppins"/>
              <a:cs typeface="Poppins"/>
              <a:sym typeface="Poppins"/>
            </a:endParaRPr>
          </a:p>
          <a:p>
            <a:pPr indent="0" lvl="0" marL="457200" rtl="0" algn="l">
              <a:lnSpc>
                <a:spcPct val="115000"/>
              </a:lnSpc>
              <a:spcBef>
                <a:spcPts val="1200"/>
              </a:spcBef>
              <a:spcAft>
                <a:spcPts val="0"/>
              </a:spcAft>
              <a:buNone/>
            </a:pPr>
            <a:r>
              <a:rPr b="1" lang="en-US" sz="3600">
                <a:solidFill>
                  <a:srgbClr val="10B5BF"/>
                </a:solidFill>
                <a:latin typeface="Poppins"/>
                <a:ea typeface="Poppins"/>
                <a:cs typeface="Poppins"/>
                <a:sym typeface="Poppins"/>
              </a:rPr>
              <a:t>7.		Horizontal Flip Augmentation </a:t>
            </a:r>
            <a:endParaRPr b="1" sz="3600">
              <a:solidFill>
                <a:srgbClr val="10B5BF"/>
              </a:solidFill>
              <a:latin typeface="Poppins"/>
              <a:ea typeface="Poppins"/>
              <a:cs typeface="Poppins"/>
              <a:sym typeface="Poppins"/>
            </a:endParaRPr>
          </a:p>
          <a:p>
            <a:pPr indent="0" lvl="0" marL="0" marR="0" rtl="0" algn="ctr">
              <a:lnSpc>
                <a:spcPct val="101000"/>
              </a:lnSpc>
              <a:spcBef>
                <a:spcPts val="1200"/>
              </a:spcBef>
              <a:spcAft>
                <a:spcPts val="0"/>
              </a:spcAft>
              <a:buNone/>
            </a:pPr>
            <a:r>
              <a:t/>
            </a:r>
            <a:endParaRPr b="1" sz="3600">
              <a:solidFill>
                <a:srgbClr val="10B5BF"/>
              </a:solidFill>
              <a:latin typeface="Poppins"/>
              <a:ea typeface="Poppins"/>
              <a:cs typeface="Poppins"/>
              <a:sym typeface="Poppins"/>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2d54da3775_0_7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3827" l="-22668" r="-5359" t="-6879"/>
            </a:stretch>
          </a:blipFill>
          <a:ln>
            <a:noFill/>
          </a:ln>
        </p:spPr>
      </p:sp>
      <p:sp>
        <p:nvSpPr>
          <p:cNvPr id="204" name="Google Shape;204;g32d54da3775_0_74"/>
          <p:cNvSpPr/>
          <p:nvPr/>
        </p:nvSpPr>
        <p:spPr>
          <a:xfrm>
            <a:off x="0" y="0"/>
            <a:ext cx="19922007" cy="10287000"/>
          </a:xfrm>
          <a:custGeom>
            <a:rect b="b" l="l" r="r" t="t"/>
            <a:pathLst>
              <a:path extrusionOk="0" h="10287000" w="19922007">
                <a:moveTo>
                  <a:pt x="0" y="0"/>
                </a:moveTo>
                <a:lnTo>
                  <a:pt x="19922007" y="0"/>
                </a:lnTo>
                <a:lnTo>
                  <a:pt x="19922007" y="10287000"/>
                </a:lnTo>
                <a:lnTo>
                  <a:pt x="0" y="10287000"/>
                </a:lnTo>
                <a:lnTo>
                  <a:pt x="0" y="0"/>
                </a:lnTo>
                <a:close/>
              </a:path>
            </a:pathLst>
          </a:custGeom>
          <a:blipFill rotWithShape="1">
            <a:blip r:embed="rId4">
              <a:alphaModFix amt="60000"/>
            </a:blip>
            <a:stretch>
              <a:fillRect b="0" l="0" r="0" t="0"/>
            </a:stretch>
          </a:blipFill>
          <a:ln>
            <a:noFill/>
          </a:ln>
        </p:spPr>
      </p:sp>
      <p:cxnSp>
        <p:nvCxnSpPr>
          <p:cNvPr id="205" name="Google Shape;205;g32d54da3775_0_74"/>
          <p:cNvCxnSpPr/>
          <p:nvPr/>
        </p:nvCxnSpPr>
        <p:spPr>
          <a:xfrm>
            <a:off x="5802761" y="6537768"/>
            <a:ext cx="6682500" cy="0"/>
          </a:xfrm>
          <a:prstGeom prst="straightConnector1">
            <a:avLst/>
          </a:prstGeom>
          <a:noFill/>
          <a:ln cap="rnd" cmpd="sng" w="19050">
            <a:solidFill>
              <a:srgbClr val="FFFFFF"/>
            </a:solidFill>
            <a:prstDash val="solid"/>
            <a:round/>
            <a:headEnd len="sm" w="sm" type="none"/>
            <a:tailEnd len="sm" w="sm" type="none"/>
          </a:ln>
        </p:spPr>
      </p:cxnSp>
      <p:sp>
        <p:nvSpPr>
          <p:cNvPr id="206" name="Google Shape;206;g32d54da3775_0_74"/>
          <p:cNvSpPr txBox="1"/>
          <p:nvPr/>
        </p:nvSpPr>
        <p:spPr>
          <a:xfrm>
            <a:off x="655000" y="4291450"/>
            <a:ext cx="16749000" cy="1385400"/>
          </a:xfrm>
          <a:prstGeom prst="rect">
            <a:avLst/>
          </a:prstGeom>
          <a:noFill/>
          <a:ln>
            <a:noFill/>
          </a:ln>
        </p:spPr>
        <p:txBody>
          <a:bodyPr anchorCtr="0" anchor="t" bIns="0" lIns="0" spcFirstLastPara="1" rIns="0" wrap="square" tIns="0">
            <a:spAutoFit/>
          </a:bodyPr>
          <a:lstStyle/>
          <a:p>
            <a:pPr indent="0" lvl="0" marL="0" rtl="0" algn="ctr">
              <a:lnSpc>
                <a:spcPct val="100997"/>
              </a:lnSpc>
              <a:spcBef>
                <a:spcPts val="0"/>
              </a:spcBef>
              <a:spcAft>
                <a:spcPts val="0"/>
              </a:spcAft>
              <a:buNone/>
            </a:pPr>
            <a:r>
              <a:rPr b="1" lang="en-US" sz="9000">
                <a:solidFill>
                  <a:schemeClr val="lt1"/>
                </a:solidFill>
                <a:latin typeface="Poppins"/>
                <a:ea typeface="Poppins"/>
                <a:cs typeface="Poppins"/>
                <a:sym typeface="Poppins"/>
              </a:rPr>
              <a:t>Entrainement</a:t>
            </a:r>
            <a:endParaRPr b="1" sz="9000">
              <a:solidFill>
                <a:srgbClr val="FFFFFF"/>
              </a:solidFill>
              <a:latin typeface="Poppins"/>
              <a:ea typeface="Poppins"/>
              <a:cs typeface="Poppins"/>
              <a:sym typeface="Poppins"/>
            </a:endParaRPr>
          </a:p>
        </p:txBody>
      </p:sp>
      <p:sp>
        <p:nvSpPr>
          <p:cNvPr id="207" name="Google Shape;207;g32d54da3775_0_74"/>
          <p:cNvSpPr txBox="1"/>
          <p:nvPr/>
        </p:nvSpPr>
        <p:spPr>
          <a:xfrm>
            <a:off x="4820675" y="6861847"/>
            <a:ext cx="9021600" cy="492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200">
                <a:solidFill>
                  <a:srgbClr val="10B5BF"/>
                </a:solidFill>
                <a:latin typeface="Poppins Light"/>
                <a:ea typeface="Poppins Light"/>
                <a:cs typeface="Poppins Light"/>
                <a:sym typeface="Poppins Light"/>
              </a:rPr>
              <a:t>Conduite autonome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1" name="Shape 211"/>
        <p:cNvGrpSpPr/>
        <p:nvPr/>
      </p:nvGrpSpPr>
      <p:grpSpPr>
        <a:xfrm>
          <a:off x="0" y="0"/>
          <a:ext cx="0" cy="0"/>
          <a:chOff x="0" y="0"/>
          <a:chExt cx="0" cy="0"/>
        </a:xfrm>
      </p:grpSpPr>
      <p:sp>
        <p:nvSpPr>
          <p:cNvPr id="212" name="Google Shape;212;g32d54da3775_0_44"/>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213" name="Google Shape;213;g32d54da3775_0_44"/>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214" name="Google Shape;214;g32d54da3775_0_44"/>
          <p:cNvSpPr txBox="1"/>
          <p:nvPr/>
        </p:nvSpPr>
        <p:spPr>
          <a:xfrm>
            <a:off x="2805468" y="451984"/>
            <a:ext cx="12804900" cy="37080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6300">
                <a:solidFill>
                  <a:srgbClr val="FFFFFF"/>
                </a:solidFill>
                <a:latin typeface="Poppins"/>
                <a:ea typeface="Poppins"/>
                <a:cs typeface="Poppins"/>
                <a:sym typeface="Poppins"/>
              </a:rPr>
              <a:t>Modèle :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5000">
              <a:solidFill>
                <a:srgbClr val="FFFFFF"/>
              </a:solidFill>
              <a:latin typeface="Poppins"/>
              <a:ea typeface="Poppins"/>
              <a:cs typeface="Poppins"/>
              <a:sym typeface="Poppins"/>
            </a:endParaRPr>
          </a:p>
        </p:txBody>
      </p:sp>
      <p:pic>
        <p:nvPicPr>
          <p:cNvPr id="215" name="Google Shape;215;g32d54da3775_0_44"/>
          <p:cNvPicPr preferRelativeResize="0"/>
          <p:nvPr/>
        </p:nvPicPr>
        <p:blipFill>
          <a:blip r:embed="rId4">
            <a:alphaModFix/>
          </a:blip>
          <a:stretch>
            <a:fillRect/>
          </a:stretch>
        </p:blipFill>
        <p:spPr>
          <a:xfrm>
            <a:off x="1761775" y="1920023"/>
            <a:ext cx="5963018" cy="6625576"/>
          </a:xfrm>
          <a:prstGeom prst="rect">
            <a:avLst/>
          </a:prstGeom>
          <a:noFill/>
          <a:ln>
            <a:noFill/>
          </a:ln>
        </p:spPr>
      </p:pic>
      <p:sp>
        <p:nvSpPr>
          <p:cNvPr id="216" name="Google Shape;216;g32d54da3775_0_44"/>
          <p:cNvSpPr txBox="1"/>
          <p:nvPr/>
        </p:nvSpPr>
        <p:spPr>
          <a:xfrm>
            <a:off x="10308850" y="2971475"/>
            <a:ext cx="6942000" cy="5591100"/>
          </a:xfrm>
          <a:prstGeom prst="rect">
            <a:avLst/>
          </a:prstGeom>
          <a:noFill/>
          <a:ln>
            <a:noFill/>
          </a:ln>
        </p:spPr>
        <p:txBody>
          <a:bodyPr anchorCtr="0" anchor="t" bIns="0" lIns="0" spcFirstLastPara="1" rIns="0" wrap="square" tIns="0">
            <a:spAutoFit/>
          </a:bodyPr>
          <a:lstStyle/>
          <a:p>
            <a:pPr indent="-457200" lvl="0" marL="457200" marR="0" rtl="0" algn="l">
              <a:lnSpc>
                <a:spcPct val="101000"/>
              </a:lnSpc>
              <a:spcBef>
                <a:spcPts val="0"/>
              </a:spcBef>
              <a:spcAft>
                <a:spcPts val="0"/>
              </a:spcAft>
              <a:buClr>
                <a:srgbClr val="10B5BF"/>
              </a:buClr>
              <a:buSzPts val="3600"/>
              <a:buFont typeface="Poppins"/>
              <a:buChar char="-"/>
            </a:pPr>
            <a:r>
              <a:rPr b="1" lang="en-US" sz="3600">
                <a:solidFill>
                  <a:srgbClr val="10B5BF"/>
                </a:solidFill>
                <a:latin typeface="Poppins"/>
                <a:ea typeface="Poppins"/>
                <a:cs typeface="Poppins"/>
                <a:sym typeface="Poppins"/>
              </a:rPr>
              <a:t>Huber Loss</a:t>
            </a:r>
            <a:endParaRPr b="1" sz="3600">
              <a:solidFill>
                <a:srgbClr val="10B5BF"/>
              </a:solidFill>
              <a:latin typeface="Poppins"/>
              <a:ea typeface="Poppins"/>
              <a:cs typeface="Poppins"/>
              <a:sym typeface="Poppins"/>
            </a:endParaRPr>
          </a:p>
          <a:p>
            <a:pPr indent="0" lvl="0" marL="457200" marR="0" rtl="0" algn="l">
              <a:lnSpc>
                <a:spcPct val="101000"/>
              </a:lnSpc>
              <a:spcBef>
                <a:spcPts val="0"/>
              </a:spcBef>
              <a:spcAft>
                <a:spcPts val="0"/>
              </a:spcAft>
              <a:buNone/>
            </a:pPr>
            <a:r>
              <a:t/>
            </a:r>
            <a:endParaRPr b="1" sz="3600">
              <a:solidFill>
                <a:srgbClr val="10B5BF"/>
              </a:solidFill>
              <a:latin typeface="Poppins"/>
              <a:ea typeface="Poppins"/>
              <a:cs typeface="Poppins"/>
              <a:sym typeface="Poppins"/>
            </a:endParaRPr>
          </a:p>
          <a:p>
            <a:pPr indent="0" lvl="0" marL="457200" marR="0" rtl="0" algn="l">
              <a:lnSpc>
                <a:spcPct val="101000"/>
              </a:lnSpc>
              <a:spcBef>
                <a:spcPts val="0"/>
              </a:spcBef>
              <a:spcAft>
                <a:spcPts val="0"/>
              </a:spcAft>
              <a:buNone/>
            </a:pPr>
            <a:r>
              <a:t/>
            </a:r>
            <a:endParaRPr b="1" sz="3600">
              <a:solidFill>
                <a:srgbClr val="10B5BF"/>
              </a:solidFill>
              <a:latin typeface="Poppins"/>
              <a:ea typeface="Poppins"/>
              <a:cs typeface="Poppins"/>
              <a:sym typeface="Poppins"/>
            </a:endParaRPr>
          </a:p>
          <a:p>
            <a:pPr indent="-457200" lvl="0" marL="457200" marR="0" rtl="0" algn="l">
              <a:lnSpc>
                <a:spcPct val="101000"/>
              </a:lnSpc>
              <a:spcBef>
                <a:spcPts val="0"/>
              </a:spcBef>
              <a:spcAft>
                <a:spcPts val="0"/>
              </a:spcAft>
              <a:buClr>
                <a:srgbClr val="10B5BF"/>
              </a:buClr>
              <a:buSzPts val="3600"/>
              <a:buFont typeface="Poppins"/>
              <a:buChar char="-"/>
            </a:pPr>
            <a:r>
              <a:rPr b="1" lang="en-US" sz="3600">
                <a:solidFill>
                  <a:srgbClr val="10B5BF"/>
                </a:solidFill>
                <a:latin typeface="Poppins"/>
                <a:ea typeface="Poppins"/>
                <a:cs typeface="Poppins"/>
                <a:sym typeface="Poppins"/>
              </a:rPr>
              <a:t>AdamW </a:t>
            </a:r>
            <a:endParaRPr b="1" sz="3600">
              <a:solidFill>
                <a:srgbClr val="10B5BF"/>
              </a:solidFill>
              <a:latin typeface="Poppins"/>
              <a:ea typeface="Poppins"/>
              <a:cs typeface="Poppins"/>
              <a:sym typeface="Poppins"/>
            </a:endParaRPr>
          </a:p>
          <a:p>
            <a:pPr indent="0" lvl="0" marL="457200" marR="0" rtl="0" algn="l">
              <a:lnSpc>
                <a:spcPct val="101000"/>
              </a:lnSpc>
              <a:spcBef>
                <a:spcPts val="0"/>
              </a:spcBef>
              <a:spcAft>
                <a:spcPts val="0"/>
              </a:spcAft>
              <a:buNone/>
            </a:pPr>
            <a:r>
              <a:t/>
            </a:r>
            <a:endParaRPr b="1" sz="3600">
              <a:solidFill>
                <a:srgbClr val="10B5BF"/>
              </a:solidFill>
              <a:latin typeface="Poppins"/>
              <a:ea typeface="Poppins"/>
              <a:cs typeface="Poppins"/>
              <a:sym typeface="Poppins"/>
            </a:endParaRPr>
          </a:p>
          <a:p>
            <a:pPr indent="0" lvl="0" marL="457200" marR="0" rtl="0" algn="l">
              <a:lnSpc>
                <a:spcPct val="101000"/>
              </a:lnSpc>
              <a:spcBef>
                <a:spcPts val="0"/>
              </a:spcBef>
              <a:spcAft>
                <a:spcPts val="0"/>
              </a:spcAft>
              <a:buNone/>
            </a:pPr>
            <a:r>
              <a:t/>
            </a:r>
            <a:endParaRPr b="1" sz="3600">
              <a:solidFill>
                <a:srgbClr val="10B5BF"/>
              </a:solidFill>
              <a:latin typeface="Poppins"/>
              <a:ea typeface="Poppins"/>
              <a:cs typeface="Poppins"/>
              <a:sym typeface="Poppins"/>
            </a:endParaRPr>
          </a:p>
          <a:p>
            <a:pPr indent="-457200" lvl="0" marL="457200" marR="0" rtl="0" algn="l">
              <a:lnSpc>
                <a:spcPct val="101000"/>
              </a:lnSpc>
              <a:spcBef>
                <a:spcPts val="0"/>
              </a:spcBef>
              <a:spcAft>
                <a:spcPts val="0"/>
              </a:spcAft>
              <a:buClr>
                <a:srgbClr val="10B5BF"/>
              </a:buClr>
              <a:buSzPts val="3600"/>
              <a:buFont typeface="Poppins"/>
              <a:buChar char="-"/>
            </a:pPr>
            <a:r>
              <a:rPr b="1" lang="en-US" sz="3600">
                <a:solidFill>
                  <a:srgbClr val="10B5BF"/>
                </a:solidFill>
                <a:latin typeface="Poppins"/>
                <a:ea typeface="Poppins"/>
                <a:cs typeface="Poppins"/>
                <a:sym typeface="Poppins"/>
              </a:rPr>
              <a:t>One Cycle lr</a:t>
            </a:r>
            <a:endParaRPr b="1" sz="3600">
              <a:solidFill>
                <a:srgbClr val="10B5B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3600">
              <a:solidFill>
                <a:srgbClr val="10B5B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3600">
              <a:solidFill>
                <a:srgbClr val="10B5B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3600">
              <a:solidFill>
                <a:srgbClr val="10B5BF"/>
              </a:solidFill>
              <a:latin typeface="Poppins"/>
              <a:ea typeface="Poppins"/>
              <a:cs typeface="Poppins"/>
              <a:sym typeface="Poppins"/>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0" name="Shape 220"/>
        <p:cNvGrpSpPr/>
        <p:nvPr/>
      </p:nvGrpSpPr>
      <p:grpSpPr>
        <a:xfrm>
          <a:off x="0" y="0"/>
          <a:ext cx="0" cy="0"/>
          <a:chOff x="0" y="0"/>
          <a:chExt cx="0" cy="0"/>
        </a:xfrm>
      </p:grpSpPr>
      <p:sp>
        <p:nvSpPr>
          <p:cNvPr id="221" name="Google Shape;221;g32d54da3775_0_53"/>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222" name="Google Shape;222;g32d54da3775_0_53"/>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223" name="Google Shape;223;g32d54da3775_0_53"/>
          <p:cNvSpPr txBox="1"/>
          <p:nvPr/>
        </p:nvSpPr>
        <p:spPr>
          <a:xfrm>
            <a:off x="2805468" y="451984"/>
            <a:ext cx="12804900" cy="37080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6300">
                <a:solidFill>
                  <a:srgbClr val="FFFFFF"/>
                </a:solidFill>
                <a:latin typeface="Poppins"/>
                <a:ea typeface="Poppins"/>
                <a:cs typeface="Poppins"/>
                <a:sym typeface="Poppins"/>
              </a:rPr>
              <a:t>Entrainement</a:t>
            </a:r>
            <a:r>
              <a:rPr b="1" lang="en-US" sz="6300">
                <a:solidFill>
                  <a:srgbClr val="FFFFFF"/>
                </a:solidFill>
                <a:latin typeface="Poppins"/>
                <a:ea typeface="Poppins"/>
                <a:cs typeface="Poppins"/>
                <a:sym typeface="Poppins"/>
              </a:rPr>
              <a:t>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5000">
              <a:solidFill>
                <a:srgbClr val="FFFFFF"/>
              </a:solidFill>
              <a:latin typeface="Poppins"/>
              <a:ea typeface="Poppins"/>
              <a:cs typeface="Poppins"/>
              <a:sym typeface="Poppins"/>
            </a:endParaRPr>
          </a:p>
        </p:txBody>
      </p:sp>
      <p:pic>
        <p:nvPicPr>
          <p:cNvPr id="224" name="Google Shape;224;g32d54da3775_0_53"/>
          <p:cNvPicPr preferRelativeResize="0"/>
          <p:nvPr/>
        </p:nvPicPr>
        <p:blipFill>
          <a:blip r:embed="rId4">
            <a:alphaModFix/>
          </a:blip>
          <a:stretch>
            <a:fillRect/>
          </a:stretch>
        </p:blipFill>
        <p:spPr>
          <a:xfrm>
            <a:off x="301175" y="2863550"/>
            <a:ext cx="17685649" cy="4217375"/>
          </a:xfrm>
          <a:prstGeom prst="rect">
            <a:avLst/>
          </a:prstGeom>
          <a:noFill/>
          <a:ln>
            <a:noFill/>
          </a:ln>
        </p:spPr>
      </p:pic>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8" name="Shape 228"/>
        <p:cNvGrpSpPr/>
        <p:nvPr/>
      </p:nvGrpSpPr>
      <p:grpSpPr>
        <a:xfrm>
          <a:off x="0" y="0"/>
          <a:ext cx="0" cy="0"/>
          <a:chOff x="0" y="0"/>
          <a:chExt cx="0" cy="0"/>
        </a:xfrm>
      </p:grpSpPr>
      <p:sp>
        <p:nvSpPr>
          <p:cNvPr id="229" name="Google Shape;229;g32d54da3775_0_65"/>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230" name="Google Shape;230;g32d54da3775_0_65"/>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231" name="Google Shape;231;g32d54da3775_0_65"/>
          <p:cNvSpPr txBox="1"/>
          <p:nvPr/>
        </p:nvSpPr>
        <p:spPr>
          <a:xfrm>
            <a:off x="2805468" y="451984"/>
            <a:ext cx="12804900" cy="46872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6300">
                <a:solidFill>
                  <a:srgbClr val="FFFFFF"/>
                </a:solidFill>
                <a:latin typeface="Poppins"/>
                <a:ea typeface="Poppins"/>
                <a:cs typeface="Poppins"/>
                <a:sym typeface="Poppins"/>
              </a:rPr>
              <a:t>Inférences de test</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5000">
              <a:solidFill>
                <a:srgbClr val="FFFFFF"/>
              </a:solidFill>
              <a:latin typeface="Poppins"/>
              <a:ea typeface="Poppins"/>
              <a:cs typeface="Poppins"/>
              <a:sym typeface="Poppins"/>
            </a:endParaRPr>
          </a:p>
        </p:txBody>
      </p:sp>
      <p:pic>
        <p:nvPicPr>
          <p:cNvPr id="232" name="Google Shape;232;g32d54da3775_0_65"/>
          <p:cNvPicPr preferRelativeResize="0"/>
          <p:nvPr/>
        </p:nvPicPr>
        <p:blipFill>
          <a:blip r:embed="rId4">
            <a:alphaModFix/>
          </a:blip>
          <a:stretch>
            <a:fillRect/>
          </a:stretch>
        </p:blipFill>
        <p:spPr>
          <a:xfrm>
            <a:off x="5480526" y="1890822"/>
            <a:ext cx="12305424" cy="3076350"/>
          </a:xfrm>
          <a:prstGeom prst="rect">
            <a:avLst/>
          </a:prstGeom>
          <a:noFill/>
          <a:ln>
            <a:noFill/>
          </a:ln>
        </p:spPr>
      </p:pic>
      <p:pic>
        <p:nvPicPr>
          <p:cNvPr id="233" name="Google Shape;233;g32d54da3775_0_65"/>
          <p:cNvPicPr preferRelativeResize="0"/>
          <p:nvPr/>
        </p:nvPicPr>
        <p:blipFill>
          <a:blip r:embed="rId5">
            <a:alphaModFix/>
          </a:blip>
          <a:stretch>
            <a:fillRect/>
          </a:stretch>
        </p:blipFill>
        <p:spPr>
          <a:xfrm>
            <a:off x="517325" y="5254675"/>
            <a:ext cx="11753150" cy="2938300"/>
          </a:xfrm>
          <a:prstGeom prst="rect">
            <a:avLst/>
          </a:prstGeom>
          <a:noFill/>
          <a:ln>
            <a:noFill/>
          </a:ln>
        </p:spPr>
      </p:pic>
    </p:spTree>
  </p:cSld>
  <p:clrMapOvr>
    <a:masterClrMapping/>
  </p:clrMapOvr>
  <p:transition>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af6c0b27d1_0_9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3827" l="-22668" r="-5359" t="-6879"/>
            </a:stretch>
          </a:blipFill>
          <a:ln>
            <a:noFill/>
          </a:ln>
        </p:spPr>
      </p:sp>
      <p:sp>
        <p:nvSpPr>
          <p:cNvPr id="239" name="Google Shape;239;g2af6c0b27d1_0_92"/>
          <p:cNvSpPr/>
          <p:nvPr/>
        </p:nvSpPr>
        <p:spPr>
          <a:xfrm>
            <a:off x="0" y="0"/>
            <a:ext cx="19922007" cy="10287000"/>
          </a:xfrm>
          <a:custGeom>
            <a:rect b="b" l="l" r="r" t="t"/>
            <a:pathLst>
              <a:path extrusionOk="0" h="10287000" w="19922007">
                <a:moveTo>
                  <a:pt x="0" y="0"/>
                </a:moveTo>
                <a:lnTo>
                  <a:pt x="19922007" y="0"/>
                </a:lnTo>
                <a:lnTo>
                  <a:pt x="19922007" y="10287000"/>
                </a:lnTo>
                <a:lnTo>
                  <a:pt x="0" y="10287000"/>
                </a:lnTo>
                <a:lnTo>
                  <a:pt x="0" y="0"/>
                </a:lnTo>
                <a:close/>
              </a:path>
            </a:pathLst>
          </a:custGeom>
          <a:blipFill rotWithShape="1">
            <a:blip r:embed="rId4">
              <a:alphaModFix amt="60000"/>
            </a:blip>
            <a:stretch>
              <a:fillRect b="0" l="0" r="0" t="0"/>
            </a:stretch>
          </a:blipFill>
          <a:ln>
            <a:noFill/>
          </a:ln>
        </p:spPr>
      </p:sp>
      <p:cxnSp>
        <p:nvCxnSpPr>
          <p:cNvPr id="240" name="Google Shape;240;g2af6c0b27d1_0_92"/>
          <p:cNvCxnSpPr/>
          <p:nvPr/>
        </p:nvCxnSpPr>
        <p:spPr>
          <a:xfrm>
            <a:off x="5802761" y="6537768"/>
            <a:ext cx="6682500" cy="0"/>
          </a:xfrm>
          <a:prstGeom prst="straightConnector1">
            <a:avLst/>
          </a:prstGeom>
          <a:noFill/>
          <a:ln cap="rnd" cmpd="sng" w="19050">
            <a:solidFill>
              <a:srgbClr val="FFFFFF"/>
            </a:solidFill>
            <a:prstDash val="solid"/>
            <a:round/>
            <a:headEnd len="sm" w="sm" type="none"/>
            <a:tailEnd len="sm" w="sm" type="none"/>
          </a:ln>
        </p:spPr>
      </p:cxnSp>
      <p:sp>
        <p:nvSpPr>
          <p:cNvPr id="241" name="Google Shape;241;g2af6c0b27d1_0_92"/>
          <p:cNvSpPr txBox="1"/>
          <p:nvPr/>
        </p:nvSpPr>
        <p:spPr>
          <a:xfrm>
            <a:off x="655000" y="4291450"/>
            <a:ext cx="16749000" cy="2784600"/>
          </a:xfrm>
          <a:prstGeom prst="rect">
            <a:avLst/>
          </a:prstGeom>
          <a:noFill/>
          <a:ln>
            <a:noFill/>
          </a:ln>
        </p:spPr>
        <p:txBody>
          <a:bodyPr anchorCtr="0" anchor="t" bIns="0" lIns="0" spcFirstLastPara="1" rIns="0" wrap="square" tIns="0">
            <a:spAutoFit/>
          </a:bodyPr>
          <a:lstStyle/>
          <a:p>
            <a:pPr indent="0" lvl="0" marL="0" marR="0" rtl="0" algn="ctr">
              <a:lnSpc>
                <a:spcPct val="100997"/>
              </a:lnSpc>
              <a:spcBef>
                <a:spcPts val="0"/>
              </a:spcBef>
              <a:spcAft>
                <a:spcPts val="0"/>
              </a:spcAft>
              <a:buNone/>
            </a:pPr>
            <a:r>
              <a:rPr b="1" lang="en-US" sz="9000">
                <a:solidFill>
                  <a:srgbClr val="FFFFFF"/>
                </a:solidFill>
                <a:latin typeface="Poppins"/>
                <a:ea typeface="Poppins"/>
                <a:cs typeface="Poppins"/>
                <a:sym typeface="Poppins"/>
              </a:rPr>
              <a:t>Intégration du </a:t>
            </a:r>
            <a:r>
              <a:rPr b="1" lang="en-US" sz="9000">
                <a:solidFill>
                  <a:srgbClr val="FFFFFF"/>
                </a:solidFill>
                <a:latin typeface="Poppins"/>
                <a:ea typeface="Poppins"/>
                <a:cs typeface="Poppins"/>
                <a:sym typeface="Poppins"/>
              </a:rPr>
              <a:t>contrôleur</a:t>
            </a:r>
            <a:endParaRPr sz="9000">
              <a:solidFill>
                <a:schemeClr val="dk1"/>
              </a:solidFill>
            </a:endParaRPr>
          </a:p>
          <a:p>
            <a:pPr indent="0" lvl="0" marL="0" marR="0" rtl="0" algn="ctr">
              <a:lnSpc>
                <a:spcPct val="100997"/>
              </a:lnSpc>
              <a:spcBef>
                <a:spcPts val="0"/>
              </a:spcBef>
              <a:spcAft>
                <a:spcPts val="0"/>
              </a:spcAft>
              <a:buNone/>
            </a:pPr>
            <a:r>
              <a:t/>
            </a:r>
            <a:endParaRPr b="1" sz="9000">
              <a:solidFill>
                <a:srgbClr val="FFFFFF"/>
              </a:solidFill>
              <a:latin typeface="Poppins"/>
              <a:ea typeface="Poppins"/>
              <a:cs typeface="Poppins"/>
              <a:sym typeface="Poppins"/>
            </a:endParaRPr>
          </a:p>
        </p:txBody>
      </p:sp>
      <p:sp>
        <p:nvSpPr>
          <p:cNvPr id="242" name="Google Shape;242;g2af6c0b27d1_0_92"/>
          <p:cNvSpPr txBox="1"/>
          <p:nvPr/>
        </p:nvSpPr>
        <p:spPr>
          <a:xfrm>
            <a:off x="4820675" y="6861847"/>
            <a:ext cx="9021600" cy="492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200">
                <a:solidFill>
                  <a:srgbClr val="10B5BF"/>
                </a:solidFill>
                <a:latin typeface="Poppins Light"/>
                <a:ea typeface="Poppins Light"/>
                <a:cs typeface="Poppins Light"/>
                <a:sym typeface="Poppins Light"/>
              </a:rPr>
              <a:t>Conduite autonome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6" name="Shape 246"/>
        <p:cNvGrpSpPr/>
        <p:nvPr/>
      </p:nvGrpSpPr>
      <p:grpSpPr>
        <a:xfrm>
          <a:off x="0" y="0"/>
          <a:ext cx="0" cy="0"/>
          <a:chOff x="0" y="0"/>
          <a:chExt cx="0" cy="0"/>
        </a:xfrm>
      </p:grpSpPr>
      <p:sp>
        <p:nvSpPr>
          <p:cNvPr id="247" name="Google Shape;247;g2af6c0b27d1_0_115"/>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248" name="Google Shape;248;g2af6c0b27d1_0_115"/>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249" name="Google Shape;249;g2af6c0b27d1_0_115"/>
          <p:cNvSpPr txBox="1"/>
          <p:nvPr/>
        </p:nvSpPr>
        <p:spPr>
          <a:xfrm>
            <a:off x="4011293" y="834034"/>
            <a:ext cx="12804900" cy="7695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lang="en-US" sz="5000">
                <a:solidFill>
                  <a:srgbClr val="FFFFFF"/>
                </a:solidFill>
                <a:latin typeface="Poppins"/>
                <a:ea typeface="Poppins"/>
                <a:cs typeface="Poppins"/>
                <a:sym typeface="Poppins"/>
              </a:rPr>
              <a:t>Principe :</a:t>
            </a:r>
            <a:endParaRPr sz="5000"/>
          </a:p>
        </p:txBody>
      </p:sp>
      <p:sp>
        <p:nvSpPr>
          <p:cNvPr id="250" name="Google Shape;250;g2af6c0b27d1_0_115"/>
          <p:cNvSpPr txBox="1"/>
          <p:nvPr/>
        </p:nvSpPr>
        <p:spPr>
          <a:xfrm>
            <a:off x="2084300" y="2449500"/>
            <a:ext cx="12091500" cy="5171700"/>
          </a:xfrm>
          <a:prstGeom prst="rect">
            <a:avLst/>
          </a:prstGeom>
          <a:noFill/>
          <a:ln>
            <a:noFill/>
          </a:ln>
        </p:spPr>
        <p:txBody>
          <a:bodyPr anchorCtr="0" anchor="t" bIns="0" lIns="0" spcFirstLastPara="1" rIns="0" wrap="square" tIns="0">
            <a:spAutoFit/>
          </a:bodyPr>
          <a:lstStyle/>
          <a:p>
            <a:pPr indent="0" lvl="0" marL="0" rtl="0" algn="just">
              <a:lnSpc>
                <a:spcPct val="135714"/>
              </a:lnSpc>
              <a:spcBef>
                <a:spcPts val="0"/>
              </a:spcBef>
              <a:spcAft>
                <a:spcPts val="0"/>
              </a:spcAft>
              <a:buSzPts val="1100"/>
              <a:buNone/>
            </a:pPr>
            <a:r>
              <a:rPr lang="en-US" sz="3200">
                <a:solidFill>
                  <a:srgbClr val="10B5BF"/>
                </a:solidFill>
                <a:highlight>
                  <a:srgbClr val="1E1E1E"/>
                </a:highlight>
                <a:latin typeface="Courier New"/>
                <a:ea typeface="Courier New"/>
                <a:cs typeface="Courier New"/>
                <a:sym typeface="Courier New"/>
              </a:rPr>
              <a:t>Grâce aux données collectées, nous avons développé un modèle capable de prédire l'angle de braquage à partir des images enregistrées. Pour intégrer ce contrôleur au système, il est nécessaire de créer un nœud ROS2 qui utilise ce modèle pour publier les commandes (accélération ,angle de braquage) en s'abonnant aux topics des trois caméras.</a:t>
            </a:r>
            <a:endParaRPr sz="3200">
              <a:solidFill>
                <a:srgbClr val="10B5BF"/>
              </a:solidFill>
              <a:latin typeface="Poppins Light"/>
              <a:ea typeface="Poppins Light"/>
              <a:cs typeface="Poppins Light"/>
              <a:sym typeface="Poppins Light"/>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4" name="Shape 254"/>
        <p:cNvGrpSpPr/>
        <p:nvPr/>
      </p:nvGrpSpPr>
      <p:grpSpPr>
        <a:xfrm>
          <a:off x="0" y="0"/>
          <a:ext cx="0" cy="0"/>
          <a:chOff x="0" y="0"/>
          <a:chExt cx="0" cy="0"/>
        </a:xfrm>
      </p:grpSpPr>
      <p:sp>
        <p:nvSpPr>
          <p:cNvPr id="255" name="Google Shape;255;g2af6c0b27d1_0_158"/>
          <p:cNvSpPr/>
          <p:nvPr/>
        </p:nvSpPr>
        <p:spPr>
          <a:xfrm>
            <a:off x="-4392308" y="-3777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256" name="Google Shape;256;g2af6c0b27d1_0_158"/>
          <p:cNvSpPr/>
          <p:nvPr/>
        </p:nvSpPr>
        <p:spPr>
          <a:xfrm>
            <a:off x="12533528" y="80654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pic>
        <p:nvPicPr>
          <p:cNvPr id="257" name="Google Shape;257;g2af6c0b27d1_0_158"/>
          <p:cNvPicPr preferRelativeResize="0"/>
          <p:nvPr/>
        </p:nvPicPr>
        <p:blipFill>
          <a:blip r:embed="rId4">
            <a:alphaModFix/>
          </a:blip>
          <a:stretch>
            <a:fillRect/>
          </a:stretch>
        </p:blipFill>
        <p:spPr>
          <a:xfrm>
            <a:off x="1649097" y="1524000"/>
            <a:ext cx="14673825" cy="8269926"/>
          </a:xfrm>
          <a:prstGeom prst="rect">
            <a:avLst/>
          </a:prstGeom>
          <a:noFill/>
          <a:ln>
            <a:noFill/>
          </a:ln>
        </p:spPr>
      </p:pic>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1" name="Shape 261"/>
        <p:cNvGrpSpPr/>
        <p:nvPr/>
      </p:nvGrpSpPr>
      <p:grpSpPr>
        <a:xfrm>
          <a:off x="0" y="0"/>
          <a:ext cx="0" cy="0"/>
          <a:chOff x="0" y="0"/>
          <a:chExt cx="0" cy="0"/>
        </a:xfrm>
      </p:grpSpPr>
      <p:sp>
        <p:nvSpPr>
          <p:cNvPr id="262" name="Google Shape;262;g2af6c0b27d1_0_166"/>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263" name="Google Shape;263;g2af6c0b27d1_0_166"/>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264" name="Google Shape;264;g2af6c0b27d1_0_166"/>
          <p:cNvSpPr txBox="1"/>
          <p:nvPr/>
        </p:nvSpPr>
        <p:spPr>
          <a:xfrm>
            <a:off x="4011293" y="834034"/>
            <a:ext cx="12804900" cy="7695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lang="en-US" sz="5000">
                <a:solidFill>
                  <a:srgbClr val="FFFFFF"/>
                </a:solidFill>
                <a:latin typeface="Poppins"/>
                <a:ea typeface="Poppins"/>
                <a:cs typeface="Poppins"/>
                <a:sym typeface="Poppins"/>
              </a:rPr>
              <a:t>Ajout du multiplexeur : </a:t>
            </a:r>
            <a:endParaRPr sz="5000"/>
          </a:p>
        </p:txBody>
      </p:sp>
      <p:sp>
        <p:nvSpPr>
          <p:cNvPr id="265" name="Google Shape;265;g2af6c0b27d1_0_166"/>
          <p:cNvSpPr txBox="1"/>
          <p:nvPr/>
        </p:nvSpPr>
        <p:spPr>
          <a:xfrm>
            <a:off x="2084300" y="2449500"/>
            <a:ext cx="13649100" cy="4503300"/>
          </a:xfrm>
          <a:prstGeom prst="rect">
            <a:avLst/>
          </a:prstGeom>
          <a:noFill/>
          <a:ln>
            <a:noFill/>
          </a:ln>
        </p:spPr>
        <p:txBody>
          <a:bodyPr anchorCtr="0" anchor="t" bIns="0" lIns="0" spcFirstLastPara="1" rIns="0" wrap="square" tIns="0">
            <a:spAutoFit/>
          </a:bodyPr>
          <a:lstStyle/>
          <a:p>
            <a:pPr indent="0" lvl="0" marL="0" rtl="0" algn="just">
              <a:lnSpc>
                <a:spcPct val="135714"/>
              </a:lnSpc>
              <a:spcBef>
                <a:spcPts val="0"/>
              </a:spcBef>
              <a:spcAft>
                <a:spcPts val="0"/>
              </a:spcAft>
              <a:buSzPts val="1100"/>
              <a:buNone/>
            </a:pPr>
            <a:r>
              <a:rPr lang="en-US" sz="3200">
                <a:solidFill>
                  <a:srgbClr val="10B5BF"/>
                </a:solidFill>
                <a:highlight>
                  <a:srgbClr val="1E1E1E"/>
                </a:highlight>
                <a:latin typeface="Courier New"/>
                <a:ea typeface="Courier New"/>
                <a:cs typeface="Courier New"/>
                <a:sym typeface="Courier New"/>
              </a:rPr>
              <a:t>On crée un nœud ROS2 conçu pour gérer la priorité entre les commandes manuelles (téléopération) et automatiques (autopilote) du véhicule, en fonction de l'état d'un bouton de sécurité ("deadman").</a:t>
            </a:r>
            <a:br>
              <a:rPr lang="en-US" sz="3200">
                <a:solidFill>
                  <a:srgbClr val="10B5BF"/>
                </a:solidFill>
                <a:highlight>
                  <a:srgbClr val="1E1E1E"/>
                </a:highlight>
                <a:latin typeface="Courier New"/>
                <a:ea typeface="Courier New"/>
                <a:cs typeface="Courier New"/>
                <a:sym typeface="Courier New"/>
              </a:rPr>
            </a:br>
            <a:endParaRPr sz="3200">
              <a:solidFill>
                <a:srgbClr val="10B5BF"/>
              </a:solidFill>
              <a:highlight>
                <a:srgbClr val="1E1E1E"/>
              </a:highlight>
              <a:latin typeface="Courier New"/>
              <a:ea typeface="Courier New"/>
              <a:cs typeface="Courier New"/>
              <a:sym typeface="Courier New"/>
            </a:endParaRPr>
          </a:p>
          <a:p>
            <a:pPr indent="0" lvl="0" marL="0" rtl="0" algn="just">
              <a:lnSpc>
                <a:spcPct val="135714"/>
              </a:lnSpc>
              <a:spcBef>
                <a:spcPts val="0"/>
              </a:spcBef>
              <a:spcAft>
                <a:spcPts val="0"/>
              </a:spcAft>
              <a:buSzPts val="1100"/>
              <a:buNone/>
            </a:pPr>
            <a:r>
              <a:rPr lang="en-US" sz="3200">
                <a:solidFill>
                  <a:srgbClr val="10B5BF"/>
                </a:solidFill>
                <a:highlight>
                  <a:srgbClr val="1E1E1E"/>
                </a:highlight>
                <a:latin typeface="Courier New"/>
                <a:ea typeface="Courier New"/>
                <a:cs typeface="Courier New"/>
                <a:sym typeface="Courier New"/>
              </a:rPr>
              <a:t>On </a:t>
            </a:r>
            <a:r>
              <a:rPr lang="en-US" sz="3200">
                <a:solidFill>
                  <a:srgbClr val="10B5BF"/>
                </a:solidFill>
                <a:highlight>
                  <a:srgbClr val="1E1E1E"/>
                </a:highlight>
                <a:latin typeface="Courier New"/>
                <a:ea typeface="Courier New"/>
                <a:cs typeface="Courier New"/>
                <a:sym typeface="Courier New"/>
              </a:rPr>
              <a:t>définit</a:t>
            </a:r>
            <a:r>
              <a:rPr lang="en-US" sz="3200">
                <a:solidFill>
                  <a:srgbClr val="10B5BF"/>
                </a:solidFill>
                <a:highlight>
                  <a:srgbClr val="1E1E1E"/>
                </a:highlight>
                <a:latin typeface="Courier New"/>
                <a:ea typeface="Courier New"/>
                <a:cs typeface="Courier New"/>
                <a:sym typeface="Courier New"/>
              </a:rPr>
              <a:t> dans le constructeur du </a:t>
            </a:r>
            <a:r>
              <a:rPr lang="en-US" sz="3200">
                <a:solidFill>
                  <a:srgbClr val="10B5BF"/>
                </a:solidFill>
                <a:highlight>
                  <a:srgbClr val="1E1E1E"/>
                </a:highlight>
                <a:latin typeface="Courier New"/>
                <a:ea typeface="Courier New"/>
                <a:cs typeface="Courier New"/>
                <a:sym typeface="Courier New"/>
              </a:rPr>
              <a:t>fichier</a:t>
            </a:r>
            <a:r>
              <a:rPr lang="en-US" sz="3200">
                <a:solidFill>
                  <a:srgbClr val="10B5BF"/>
                </a:solidFill>
                <a:highlight>
                  <a:srgbClr val="1E1E1E"/>
                </a:highlight>
                <a:latin typeface="Courier New"/>
                <a:ea typeface="Courier New"/>
                <a:cs typeface="Courier New"/>
                <a:sym typeface="Courier New"/>
              </a:rPr>
              <a:t> associé au multiplexeur : </a:t>
            </a:r>
            <a:endParaRPr sz="3200">
              <a:solidFill>
                <a:srgbClr val="10B5BF"/>
              </a:solidFill>
              <a:highlight>
                <a:srgbClr val="1E1E1E"/>
              </a:highlight>
              <a:latin typeface="Courier New"/>
              <a:ea typeface="Courier New"/>
              <a:cs typeface="Courier New"/>
              <a:sym typeface="Courier New"/>
            </a:endParaRPr>
          </a:p>
        </p:txBody>
      </p:sp>
      <p:pic>
        <p:nvPicPr>
          <p:cNvPr id="266" name="Google Shape;266;g2af6c0b27d1_0_166"/>
          <p:cNvPicPr preferRelativeResize="0"/>
          <p:nvPr/>
        </p:nvPicPr>
        <p:blipFill>
          <a:blip r:embed="rId4">
            <a:alphaModFix/>
          </a:blip>
          <a:stretch>
            <a:fillRect/>
          </a:stretch>
        </p:blipFill>
        <p:spPr>
          <a:xfrm>
            <a:off x="3430375" y="7798775"/>
            <a:ext cx="8988850" cy="1469875"/>
          </a:xfrm>
          <a:prstGeom prst="rect">
            <a:avLst/>
          </a:prstGeom>
          <a:noFill/>
          <a:ln>
            <a:noFill/>
          </a:ln>
        </p:spPr>
      </p:pic>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8" name="Shape 98"/>
        <p:cNvGrpSpPr/>
        <p:nvPr/>
      </p:nvGrpSpPr>
      <p:grpSpPr>
        <a:xfrm>
          <a:off x="0" y="0"/>
          <a:ext cx="0" cy="0"/>
          <a:chOff x="0" y="0"/>
          <a:chExt cx="0" cy="0"/>
        </a:xfrm>
      </p:grpSpPr>
      <p:sp>
        <p:nvSpPr>
          <p:cNvPr id="99" name="Google Shape;99;p2"/>
          <p:cNvSpPr/>
          <p:nvPr/>
        </p:nvSpPr>
        <p:spPr>
          <a:xfrm>
            <a:off x="8624018" y="-4131162"/>
            <a:ext cx="15082150" cy="12257675"/>
          </a:xfrm>
          <a:custGeom>
            <a:rect b="b" l="l" r="r" t="t"/>
            <a:pathLst>
              <a:path extrusionOk="0" h="12257675" w="15082150">
                <a:moveTo>
                  <a:pt x="0" y="0"/>
                </a:moveTo>
                <a:lnTo>
                  <a:pt x="15082150" y="0"/>
                </a:lnTo>
                <a:lnTo>
                  <a:pt x="15082150" y="12257674"/>
                </a:lnTo>
                <a:lnTo>
                  <a:pt x="0" y="12257674"/>
                </a:lnTo>
                <a:lnTo>
                  <a:pt x="0" y="0"/>
                </a:lnTo>
                <a:close/>
              </a:path>
            </a:pathLst>
          </a:custGeom>
          <a:blipFill rotWithShape="1">
            <a:blip r:embed="rId3">
              <a:alphaModFix amt="19999"/>
            </a:blip>
            <a:stretch>
              <a:fillRect b="0" l="0" r="0" t="0"/>
            </a:stretch>
          </a:blipFill>
          <a:ln>
            <a:noFill/>
          </a:ln>
        </p:spPr>
      </p:sp>
      <p:cxnSp>
        <p:nvCxnSpPr>
          <p:cNvPr id="100" name="Google Shape;100;p2"/>
          <p:cNvCxnSpPr/>
          <p:nvPr/>
        </p:nvCxnSpPr>
        <p:spPr>
          <a:xfrm>
            <a:off x="3561011" y="4031196"/>
            <a:ext cx="2945700" cy="0"/>
          </a:xfrm>
          <a:prstGeom prst="straightConnector1">
            <a:avLst/>
          </a:prstGeom>
          <a:noFill/>
          <a:ln cap="rnd" cmpd="sng" w="19050">
            <a:solidFill>
              <a:srgbClr val="10B5BF"/>
            </a:solidFill>
            <a:prstDash val="solid"/>
            <a:round/>
            <a:headEnd len="sm" w="sm" type="none"/>
            <a:tailEnd len="sm" w="sm" type="none"/>
          </a:ln>
        </p:spPr>
      </p:cxnSp>
      <p:cxnSp>
        <p:nvCxnSpPr>
          <p:cNvPr id="101" name="Google Shape;101;p2"/>
          <p:cNvCxnSpPr/>
          <p:nvPr/>
        </p:nvCxnSpPr>
        <p:spPr>
          <a:xfrm>
            <a:off x="521375" y="3036761"/>
            <a:ext cx="2787600" cy="5700"/>
          </a:xfrm>
          <a:prstGeom prst="straightConnector1">
            <a:avLst/>
          </a:prstGeom>
          <a:noFill/>
          <a:ln cap="rnd" cmpd="sng" w="19050">
            <a:solidFill>
              <a:srgbClr val="10B5BF"/>
            </a:solidFill>
            <a:prstDash val="solid"/>
            <a:round/>
            <a:headEnd len="sm" w="sm" type="none"/>
            <a:tailEnd len="sm" w="sm" type="none"/>
          </a:ln>
        </p:spPr>
      </p:cxnSp>
      <p:sp>
        <p:nvSpPr>
          <p:cNvPr id="102" name="Google Shape;102;p2"/>
          <p:cNvSpPr/>
          <p:nvPr/>
        </p:nvSpPr>
        <p:spPr>
          <a:xfrm rot="1940363">
            <a:off x="10016137" y="-3307665"/>
            <a:ext cx="9453484" cy="9642487"/>
          </a:xfrm>
          <a:custGeom>
            <a:rect b="b" l="l" r="r" t="t"/>
            <a:pathLst>
              <a:path extrusionOk="0" h="9641282" w="9452303">
                <a:moveTo>
                  <a:pt x="0" y="0"/>
                </a:moveTo>
                <a:lnTo>
                  <a:pt x="9452304" y="0"/>
                </a:lnTo>
                <a:lnTo>
                  <a:pt x="9452304" y="9641282"/>
                </a:lnTo>
                <a:lnTo>
                  <a:pt x="0" y="9641282"/>
                </a:lnTo>
                <a:lnTo>
                  <a:pt x="0" y="0"/>
                </a:lnTo>
                <a:close/>
              </a:path>
            </a:pathLst>
          </a:custGeom>
          <a:blipFill rotWithShape="1">
            <a:blip r:embed="rId4">
              <a:alphaModFix/>
            </a:blip>
            <a:stretch>
              <a:fillRect b="-19571" l="-58498" r="-45962" t="-13978"/>
            </a:stretch>
          </a:blipFill>
          <a:ln>
            <a:noFill/>
          </a:ln>
        </p:spPr>
      </p:sp>
      <p:cxnSp>
        <p:nvCxnSpPr>
          <p:cNvPr id="103" name="Google Shape;103;p2"/>
          <p:cNvCxnSpPr/>
          <p:nvPr/>
        </p:nvCxnSpPr>
        <p:spPr>
          <a:xfrm>
            <a:off x="10207000" y="6695975"/>
            <a:ext cx="3462000" cy="27600"/>
          </a:xfrm>
          <a:prstGeom prst="straightConnector1">
            <a:avLst/>
          </a:prstGeom>
          <a:noFill/>
          <a:ln cap="rnd" cmpd="sng" w="19050">
            <a:solidFill>
              <a:srgbClr val="10B5BF"/>
            </a:solidFill>
            <a:prstDash val="solid"/>
            <a:round/>
            <a:headEnd len="sm" w="sm" type="none"/>
            <a:tailEnd len="sm" w="sm" type="none"/>
          </a:ln>
        </p:spPr>
      </p:cxnSp>
      <p:sp>
        <p:nvSpPr>
          <p:cNvPr id="104" name="Google Shape;104;p2"/>
          <p:cNvSpPr/>
          <p:nvPr/>
        </p:nvSpPr>
        <p:spPr>
          <a:xfrm flipH="1" rot="-3802247">
            <a:off x="-600236" y="6636434"/>
            <a:ext cx="9109418" cy="10249697"/>
          </a:xfrm>
          <a:custGeom>
            <a:rect b="b" l="l" r="r" t="t"/>
            <a:pathLst>
              <a:path extrusionOk="0" h="10266072" w="9123971">
                <a:moveTo>
                  <a:pt x="9123971" y="0"/>
                </a:moveTo>
                <a:lnTo>
                  <a:pt x="0" y="0"/>
                </a:lnTo>
                <a:lnTo>
                  <a:pt x="0" y="10266072"/>
                </a:lnTo>
                <a:lnTo>
                  <a:pt x="9123971" y="10266072"/>
                </a:lnTo>
                <a:lnTo>
                  <a:pt x="9123971" y="0"/>
                </a:lnTo>
                <a:close/>
              </a:path>
            </a:pathLst>
          </a:custGeom>
          <a:blipFill rotWithShape="1">
            <a:blip r:embed="rId5">
              <a:alphaModFix amt="36000"/>
            </a:blip>
            <a:stretch>
              <a:fillRect b="0" l="0" r="0" t="0"/>
            </a:stretch>
          </a:blipFill>
          <a:ln>
            <a:noFill/>
          </a:ln>
        </p:spPr>
      </p:sp>
      <p:sp>
        <p:nvSpPr>
          <p:cNvPr id="105" name="Google Shape;105;p2"/>
          <p:cNvSpPr txBox="1"/>
          <p:nvPr/>
        </p:nvSpPr>
        <p:spPr>
          <a:xfrm>
            <a:off x="392033" y="497175"/>
            <a:ext cx="6569100" cy="13854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lang="en-US" sz="9000">
                <a:solidFill>
                  <a:srgbClr val="FFFFFF"/>
                </a:solidFill>
                <a:latin typeface="Poppins"/>
                <a:ea typeface="Poppins"/>
                <a:cs typeface="Poppins"/>
                <a:sym typeface="Poppins"/>
              </a:rPr>
              <a:t>Plan :</a:t>
            </a:r>
            <a:endParaRPr/>
          </a:p>
        </p:txBody>
      </p:sp>
      <p:sp>
        <p:nvSpPr>
          <p:cNvPr id="106" name="Google Shape;106;p2"/>
          <p:cNvSpPr txBox="1"/>
          <p:nvPr/>
        </p:nvSpPr>
        <p:spPr>
          <a:xfrm>
            <a:off x="521375" y="3391324"/>
            <a:ext cx="27186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FFFFFF"/>
                </a:solidFill>
                <a:latin typeface="Poppins"/>
                <a:ea typeface="Poppins"/>
                <a:cs typeface="Poppins"/>
                <a:sym typeface="Poppins"/>
              </a:rPr>
              <a:t>Introduction</a:t>
            </a:r>
            <a:endParaRPr/>
          </a:p>
        </p:txBody>
      </p:sp>
      <p:sp>
        <p:nvSpPr>
          <p:cNvPr id="107" name="Google Shape;107;p2"/>
          <p:cNvSpPr txBox="1"/>
          <p:nvPr/>
        </p:nvSpPr>
        <p:spPr>
          <a:xfrm>
            <a:off x="3561011" y="4214471"/>
            <a:ext cx="3882600" cy="1083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Poppins"/>
                <a:ea typeface="Poppins"/>
                <a:cs typeface="Poppins"/>
                <a:sym typeface="Poppins"/>
              </a:rPr>
              <a:t>Conception et  Téléopération</a:t>
            </a:r>
            <a:endParaRPr/>
          </a:p>
        </p:txBody>
      </p:sp>
      <p:sp>
        <p:nvSpPr>
          <p:cNvPr id="108" name="Google Shape;108;p2"/>
          <p:cNvSpPr txBox="1"/>
          <p:nvPr/>
        </p:nvSpPr>
        <p:spPr>
          <a:xfrm>
            <a:off x="521375" y="2131902"/>
            <a:ext cx="1223400" cy="997500"/>
          </a:xfrm>
          <a:prstGeom prst="rect">
            <a:avLst/>
          </a:prstGeom>
          <a:noFill/>
          <a:ln>
            <a:noFill/>
          </a:ln>
        </p:spPr>
        <p:txBody>
          <a:bodyPr anchorCtr="0" anchor="t" bIns="0" lIns="0" spcFirstLastPara="1" rIns="0" wrap="square" tIns="0">
            <a:spAutoFit/>
          </a:bodyPr>
          <a:lstStyle/>
          <a:p>
            <a:pPr indent="0" lvl="0" marL="0" marR="0" rtl="0" algn="l">
              <a:lnSpc>
                <a:spcPct val="101003"/>
              </a:lnSpc>
              <a:spcBef>
                <a:spcPts val="0"/>
              </a:spcBef>
              <a:spcAft>
                <a:spcPts val="0"/>
              </a:spcAft>
              <a:buNone/>
            </a:pPr>
            <a:r>
              <a:rPr b="1" i="0" lang="en-US" sz="6480" u="none" cap="none" strike="noStrike">
                <a:solidFill>
                  <a:srgbClr val="10B5BF"/>
                </a:solidFill>
                <a:latin typeface="Poppins"/>
                <a:ea typeface="Poppins"/>
                <a:cs typeface="Poppins"/>
                <a:sym typeface="Poppins"/>
              </a:rPr>
              <a:t>01.</a:t>
            </a:r>
            <a:endParaRPr/>
          </a:p>
        </p:txBody>
      </p:sp>
      <p:sp>
        <p:nvSpPr>
          <p:cNvPr id="109" name="Google Shape;109;p2"/>
          <p:cNvSpPr txBox="1"/>
          <p:nvPr/>
        </p:nvSpPr>
        <p:spPr>
          <a:xfrm>
            <a:off x="3561786" y="3036751"/>
            <a:ext cx="1704000" cy="997500"/>
          </a:xfrm>
          <a:prstGeom prst="rect">
            <a:avLst/>
          </a:prstGeom>
          <a:noFill/>
          <a:ln>
            <a:noFill/>
          </a:ln>
        </p:spPr>
        <p:txBody>
          <a:bodyPr anchorCtr="0" anchor="t" bIns="0" lIns="0" spcFirstLastPara="1" rIns="0" wrap="square" tIns="0">
            <a:spAutoFit/>
          </a:bodyPr>
          <a:lstStyle/>
          <a:p>
            <a:pPr indent="0" lvl="0" marL="0" marR="0" rtl="0" algn="l">
              <a:lnSpc>
                <a:spcPct val="101003"/>
              </a:lnSpc>
              <a:spcBef>
                <a:spcPts val="0"/>
              </a:spcBef>
              <a:spcAft>
                <a:spcPts val="0"/>
              </a:spcAft>
              <a:buNone/>
            </a:pPr>
            <a:r>
              <a:rPr b="1" i="0" lang="en-US" sz="6480" u="none" cap="none" strike="noStrike">
                <a:solidFill>
                  <a:srgbClr val="10B5BF"/>
                </a:solidFill>
                <a:latin typeface="Poppins"/>
                <a:ea typeface="Poppins"/>
                <a:cs typeface="Poppins"/>
                <a:sym typeface="Poppins"/>
              </a:rPr>
              <a:t>02.</a:t>
            </a:r>
            <a:endParaRPr/>
          </a:p>
        </p:txBody>
      </p:sp>
      <p:sp>
        <p:nvSpPr>
          <p:cNvPr id="110" name="Google Shape;110;p2"/>
          <p:cNvSpPr txBox="1"/>
          <p:nvPr/>
        </p:nvSpPr>
        <p:spPr>
          <a:xfrm>
            <a:off x="10207000" y="6912750"/>
            <a:ext cx="3353700" cy="990000"/>
          </a:xfrm>
          <a:prstGeom prst="rect">
            <a:avLst/>
          </a:prstGeom>
          <a:noFill/>
          <a:ln>
            <a:noFill/>
          </a:ln>
        </p:spPr>
        <p:txBody>
          <a:bodyPr anchorCtr="0" anchor="t" bIns="0" lIns="0" spcFirstLastPara="1" rIns="0" wrap="square" tIns="0">
            <a:spAutoFit/>
          </a:bodyPr>
          <a:lstStyle/>
          <a:p>
            <a:pPr indent="0" lvl="0" marL="0" rtl="0" algn="ctr">
              <a:lnSpc>
                <a:spcPct val="100997"/>
              </a:lnSpc>
              <a:spcBef>
                <a:spcPts val="0"/>
              </a:spcBef>
              <a:spcAft>
                <a:spcPts val="0"/>
              </a:spcAft>
              <a:buClr>
                <a:schemeClr val="dk1"/>
              </a:buClr>
              <a:buFont typeface="Arial"/>
              <a:buNone/>
            </a:pPr>
            <a:r>
              <a:rPr b="1" lang="en-US" sz="3200">
                <a:solidFill>
                  <a:schemeClr val="lt1"/>
                </a:solidFill>
                <a:latin typeface="Poppins"/>
                <a:ea typeface="Poppins"/>
                <a:cs typeface="Poppins"/>
                <a:sym typeface="Poppins"/>
              </a:rPr>
              <a:t>Intégration du contrôleur</a:t>
            </a:r>
            <a:endParaRPr b="1" sz="3200">
              <a:solidFill>
                <a:schemeClr val="lt1"/>
              </a:solidFill>
              <a:latin typeface="Poppins"/>
              <a:ea typeface="Poppins"/>
              <a:cs typeface="Poppins"/>
              <a:sym typeface="Poppins"/>
            </a:endParaRPr>
          </a:p>
        </p:txBody>
      </p:sp>
      <p:sp>
        <p:nvSpPr>
          <p:cNvPr id="111" name="Google Shape;111;p2"/>
          <p:cNvSpPr txBox="1"/>
          <p:nvPr/>
        </p:nvSpPr>
        <p:spPr>
          <a:xfrm>
            <a:off x="6766299" y="4214476"/>
            <a:ext cx="1471800" cy="997500"/>
          </a:xfrm>
          <a:prstGeom prst="rect">
            <a:avLst/>
          </a:prstGeom>
          <a:noFill/>
          <a:ln>
            <a:noFill/>
          </a:ln>
        </p:spPr>
        <p:txBody>
          <a:bodyPr anchorCtr="0" anchor="t" bIns="0" lIns="0" spcFirstLastPara="1" rIns="0" wrap="square" tIns="0">
            <a:spAutoFit/>
          </a:bodyPr>
          <a:lstStyle/>
          <a:p>
            <a:pPr indent="0" lvl="0" marL="0" marR="0" rtl="0" algn="l">
              <a:lnSpc>
                <a:spcPct val="101003"/>
              </a:lnSpc>
              <a:spcBef>
                <a:spcPts val="0"/>
              </a:spcBef>
              <a:spcAft>
                <a:spcPts val="0"/>
              </a:spcAft>
              <a:buNone/>
            </a:pPr>
            <a:r>
              <a:rPr b="1" i="0" lang="en-US" sz="6480" u="none" cap="none" strike="noStrike">
                <a:solidFill>
                  <a:srgbClr val="10B5BF"/>
                </a:solidFill>
                <a:latin typeface="Poppins"/>
                <a:ea typeface="Poppins"/>
                <a:cs typeface="Poppins"/>
                <a:sym typeface="Poppins"/>
              </a:rPr>
              <a:t>03.</a:t>
            </a:r>
            <a:endParaRPr/>
          </a:p>
        </p:txBody>
      </p:sp>
      <p:sp>
        <p:nvSpPr>
          <p:cNvPr id="112" name="Google Shape;112;p2"/>
          <p:cNvSpPr txBox="1"/>
          <p:nvPr/>
        </p:nvSpPr>
        <p:spPr>
          <a:xfrm>
            <a:off x="10207001" y="5509301"/>
            <a:ext cx="1509000" cy="997500"/>
          </a:xfrm>
          <a:prstGeom prst="rect">
            <a:avLst/>
          </a:prstGeom>
          <a:noFill/>
          <a:ln>
            <a:noFill/>
          </a:ln>
        </p:spPr>
        <p:txBody>
          <a:bodyPr anchorCtr="0" anchor="t" bIns="0" lIns="0" spcFirstLastPara="1" rIns="0" wrap="square" tIns="0">
            <a:spAutoFit/>
          </a:bodyPr>
          <a:lstStyle/>
          <a:p>
            <a:pPr indent="0" lvl="0" marL="0" marR="0" rtl="0" algn="l">
              <a:lnSpc>
                <a:spcPct val="101003"/>
              </a:lnSpc>
              <a:spcBef>
                <a:spcPts val="0"/>
              </a:spcBef>
              <a:spcAft>
                <a:spcPts val="0"/>
              </a:spcAft>
              <a:buNone/>
            </a:pPr>
            <a:r>
              <a:rPr b="1" i="0" lang="en-US" sz="6480" u="none" cap="none" strike="noStrike">
                <a:solidFill>
                  <a:srgbClr val="10B5BF"/>
                </a:solidFill>
                <a:latin typeface="Poppins"/>
                <a:ea typeface="Poppins"/>
                <a:cs typeface="Poppins"/>
                <a:sym typeface="Poppins"/>
              </a:rPr>
              <a:t>04.</a:t>
            </a:r>
            <a:endParaRPr/>
          </a:p>
        </p:txBody>
      </p:sp>
      <p:cxnSp>
        <p:nvCxnSpPr>
          <p:cNvPr id="113" name="Google Shape;113;p2"/>
          <p:cNvCxnSpPr/>
          <p:nvPr/>
        </p:nvCxnSpPr>
        <p:spPr>
          <a:xfrm>
            <a:off x="13927101" y="7781608"/>
            <a:ext cx="3353700" cy="5100"/>
          </a:xfrm>
          <a:prstGeom prst="straightConnector1">
            <a:avLst/>
          </a:prstGeom>
          <a:noFill/>
          <a:ln cap="rnd" cmpd="sng" w="19050">
            <a:solidFill>
              <a:srgbClr val="10B5BF"/>
            </a:solidFill>
            <a:prstDash val="solid"/>
            <a:round/>
            <a:headEnd len="sm" w="sm" type="none"/>
            <a:tailEnd len="sm" w="sm" type="none"/>
          </a:ln>
        </p:spPr>
      </p:cxnSp>
      <p:sp>
        <p:nvSpPr>
          <p:cNvPr id="114" name="Google Shape;114;p2"/>
          <p:cNvSpPr txBox="1"/>
          <p:nvPr/>
        </p:nvSpPr>
        <p:spPr>
          <a:xfrm>
            <a:off x="13560700" y="8064000"/>
            <a:ext cx="4360800" cy="1674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FFFFFF"/>
                </a:solidFill>
                <a:latin typeface="Poppins"/>
                <a:ea typeface="Poppins"/>
                <a:cs typeface="Poppins"/>
                <a:sym typeface="Poppins"/>
              </a:rPr>
              <a:t>Conclusion et </a:t>
            </a:r>
            <a:r>
              <a:rPr b="1" lang="en-US" sz="3200">
                <a:solidFill>
                  <a:schemeClr val="lt1"/>
                </a:solidFill>
                <a:latin typeface="Poppins"/>
                <a:ea typeface="Poppins"/>
                <a:cs typeface="Poppins"/>
                <a:sym typeface="Poppins"/>
              </a:rPr>
              <a:t>p</a:t>
            </a:r>
            <a:r>
              <a:rPr b="1" lang="en-US" sz="3200">
                <a:solidFill>
                  <a:schemeClr val="lt1"/>
                </a:solidFill>
                <a:latin typeface="Poppins"/>
                <a:ea typeface="Poppins"/>
                <a:cs typeface="Poppins"/>
                <a:sym typeface="Poppins"/>
              </a:rPr>
              <a:t>oints d’amélioration</a:t>
            </a:r>
            <a:endParaRPr>
              <a:solidFill>
                <a:schemeClr val="dk1"/>
              </a:solidFill>
            </a:endParaRPr>
          </a:p>
          <a:p>
            <a:pPr indent="0" lvl="0" marL="0" marR="0" rtl="0" algn="l">
              <a:lnSpc>
                <a:spcPct val="120000"/>
              </a:lnSpc>
              <a:spcBef>
                <a:spcPts val="0"/>
              </a:spcBef>
              <a:spcAft>
                <a:spcPts val="0"/>
              </a:spcAft>
              <a:buNone/>
            </a:pPr>
            <a:r>
              <a:t/>
            </a:r>
            <a:endParaRPr b="1" sz="3200">
              <a:solidFill>
                <a:srgbClr val="FFFFFF"/>
              </a:solidFill>
              <a:latin typeface="Poppins"/>
              <a:ea typeface="Poppins"/>
              <a:cs typeface="Poppins"/>
              <a:sym typeface="Poppins"/>
            </a:endParaRPr>
          </a:p>
        </p:txBody>
      </p:sp>
      <p:sp>
        <p:nvSpPr>
          <p:cNvPr id="115" name="Google Shape;115;p2"/>
          <p:cNvSpPr txBox="1"/>
          <p:nvPr/>
        </p:nvSpPr>
        <p:spPr>
          <a:xfrm>
            <a:off x="13927101" y="6506801"/>
            <a:ext cx="1509000" cy="997500"/>
          </a:xfrm>
          <a:prstGeom prst="rect">
            <a:avLst/>
          </a:prstGeom>
          <a:noFill/>
          <a:ln>
            <a:noFill/>
          </a:ln>
        </p:spPr>
        <p:txBody>
          <a:bodyPr anchorCtr="0" anchor="t" bIns="0" lIns="0" spcFirstLastPara="1" rIns="0" wrap="square" tIns="0">
            <a:spAutoFit/>
          </a:bodyPr>
          <a:lstStyle/>
          <a:p>
            <a:pPr indent="0" lvl="0" marL="0" marR="0" rtl="0" algn="l">
              <a:lnSpc>
                <a:spcPct val="101003"/>
              </a:lnSpc>
              <a:spcBef>
                <a:spcPts val="0"/>
              </a:spcBef>
              <a:spcAft>
                <a:spcPts val="0"/>
              </a:spcAft>
              <a:buNone/>
            </a:pPr>
            <a:r>
              <a:rPr b="1" i="0" lang="en-US" sz="6480" u="none" cap="none" strike="noStrike">
                <a:solidFill>
                  <a:srgbClr val="10B5BF"/>
                </a:solidFill>
                <a:latin typeface="Poppins"/>
                <a:ea typeface="Poppins"/>
                <a:cs typeface="Poppins"/>
                <a:sym typeface="Poppins"/>
              </a:rPr>
              <a:t>0</a:t>
            </a:r>
            <a:r>
              <a:rPr b="1" lang="en-US" sz="6480">
                <a:solidFill>
                  <a:srgbClr val="10B5BF"/>
                </a:solidFill>
                <a:latin typeface="Poppins"/>
                <a:ea typeface="Poppins"/>
                <a:cs typeface="Poppins"/>
                <a:sym typeface="Poppins"/>
              </a:rPr>
              <a:t>5</a:t>
            </a:r>
            <a:r>
              <a:rPr b="1" i="0" lang="en-US" sz="6480" u="none" cap="none" strike="noStrike">
                <a:solidFill>
                  <a:srgbClr val="10B5BF"/>
                </a:solidFill>
                <a:latin typeface="Poppins"/>
                <a:ea typeface="Poppins"/>
                <a:cs typeface="Poppins"/>
                <a:sym typeface="Poppins"/>
              </a:rPr>
              <a:t>.</a:t>
            </a:r>
            <a:endParaRPr/>
          </a:p>
        </p:txBody>
      </p:sp>
      <p:cxnSp>
        <p:nvCxnSpPr>
          <p:cNvPr id="116" name="Google Shape;116;p2"/>
          <p:cNvCxnSpPr/>
          <p:nvPr/>
        </p:nvCxnSpPr>
        <p:spPr>
          <a:xfrm>
            <a:off x="6766299" y="5385412"/>
            <a:ext cx="3353700" cy="5100"/>
          </a:xfrm>
          <a:prstGeom prst="straightConnector1">
            <a:avLst/>
          </a:prstGeom>
          <a:noFill/>
          <a:ln cap="rnd" cmpd="sng" w="19050">
            <a:solidFill>
              <a:srgbClr val="10B5BF"/>
            </a:solidFill>
            <a:prstDash val="solid"/>
            <a:round/>
            <a:headEnd len="sm" w="sm" type="none"/>
            <a:tailEnd len="sm" w="sm" type="none"/>
          </a:ln>
        </p:spPr>
      </p:cxnSp>
      <p:sp>
        <p:nvSpPr>
          <p:cNvPr id="117" name="Google Shape;117;p2"/>
          <p:cNvSpPr txBox="1"/>
          <p:nvPr/>
        </p:nvSpPr>
        <p:spPr>
          <a:xfrm>
            <a:off x="6853299" y="5481436"/>
            <a:ext cx="3353700" cy="1674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FFFFFF"/>
                </a:solidFill>
                <a:latin typeface="Poppins"/>
                <a:ea typeface="Poppins"/>
                <a:cs typeface="Poppins"/>
                <a:sym typeface="Poppins"/>
              </a:rPr>
              <a:t>Traitements </a:t>
            </a:r>
            <a:r>
              <a:rPr b="1" lang="en-US" sz="3200">
                <a:solidFill>
                  <a:srgbClr val="FFFFFF"/>
                </a:solidFill>
                <a:latin typeface="Poppins"/>
                <a:ea typeface="Poppins"/>
                <a:cs typeface="Poppins"/>
                <a:sym typeface="Poppins"/>
              </a:rPr>
              <a:t>des données et apprentissage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0" name="Shape 270"/>
        <p:cNvGrpSpPr/>
        <p:nvPr/>
      </p:nvGrpSpPr>
      <p:grpSpPr>
        <a:xfrm>
          <a:off x="0" y="0"/>
          <a:ext cx="0" cy="0"/>
          <a:chOff x="0" y="0"/>
          <a:chExt cx="0" cy="0"/>
        </a:xfrm>
      </p:grpSpPr>
      <p:sp>
        <p:nvSpPr>
          <p:cNvPr id="271" name="Google Shape;271;g2af6c0b27d1_0_181"/>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272" name="Google Shape;272;g2af6c0b27d1_0_181"/>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pic>
        <p:nvPicPr>
          <p:cNvPr id="273" name="Google Shape;273;g2af6c0b27d1_0_181"/>
          <p:cNvPicPr preferRelativeResize="0"/>
          <p:nvPr/>
        </p:nvPicPr>
        <p:blipFill>
          <a:blip r:embed="rId4">
            <a:alphaModFix/>
          </a:blip>
          <a:stretch>
            <a:fillRect/>
          </a:stretch>
        </p:blipFill>
        <p:spPr>
          <a:xfrm>
            <a:off x="1649100" y="2449500"/>
            <a:ext cx="14597700" cy="6007525"/>
          </a:xfrm>
          <a:prstGeom prst="rect">
            <a:avLst/>
          </a:prstGeom>
          <a:noFill/>
          <a:ln>
            <a:noFill/>
          </a:ln>
        </p:spPr>
      </p:pic>
    </p:spTree>
  </p:cSld>
  <p:clrMapOvr>
    <a:masterClrMapping/>
  </p:clrMapOvr>
  <p:transition>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32d54da3775_0_8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3827" l="-22668" r="-5359" t="-6879"/>
            </a:stretch>
          </a:blipFill>
          <a:ln>
            <a:noFill/>
          </a:ln>
        </p:spPr>
      </p:sp>
      <p:sp>
        <p:nvSpPr>
          <p:cNvPr id="279" name="Google Shape;279;g32d54da3775_0_83"/>
          <p:cNvSpPr/>
          <p:nvPr/>
        </p:nvSpPr>
        <p:spPr>
          <a:xfrm>
            <a:off x="0" y="0"/>
            <a:ext cx="19922007" cy="10287000"/>
          </a:xfrm>
          <a:custGeom>
            <a:rect b="b" l="l" r="r" t="t"/>
            <a:pathLst>
              <a:path extrusionOk="0" h="10287000" w="19922007">
                <a:moveTo>
                  <a:pt x="0" y="0"/>
                </a:moveTo>
                <a:lnTo>
                  <a:pt x="19922007" y="0"/>
                </a:lnTo>
                <a:lnTo>
                  <a:pt x="19922007" y="10287000"/>
                </a:lnTo>
                <a:lnTo>
                  <a:pt x="0" y="10287000"/>
                </a:lnTo>
                <a:lnTo>
                  <a:pt x="0" y="0"/>
                </a:lnTo>
                <a:close/>
              </a:path>
            </a:pathLst>
          </a:custGeom>
          <a:blipFill rotWithShape="1">
            <a:blip r:embed="rId4">
              <a:alphaModFix amt="60000"/>
            </a:blip>
            <a:stretch>
              <a:fillRect b="0" l="0" r="0" t="0"/>
            </a:stretch>
          </a:blipFill>
          <a:ln>
            <a:noFill/>
          </a:ln>
        </p:spPr>
      </p:sp>
      <p:cxnSp>
        <p:nvCxnSpPr>
          <p:cNvPr id="280" name="Google Shape;280;g32d54da3775_0_83"/>
          <p:cNvCxnSpPr/>
          <p:nvPr/>
        </p:nvCxnSpPr>
        <p:spPr>
          <a:xfrm>
            <a:off x="5802761" y="6537768"/>
            <a:ext cx="6682500" cy="0"/>
          </a:xfrm>
          <a:prstGeom prst="straightConnector1">
            <a:avLst/>
          </a:prstGeom>
          <a:noFill/>
          <a:ln cap="rnd" cmpd="sng" w="19050">
            <a:solidFill>
              <a:srgbClr val="FFFFFF"/>
            </a:solidFill>
            <a:prstDash val="solid"/>
            <a:round/>
            <a:headEnd len="sm" w="sm" type="none"/>
            <a:tailEnd len="sm" w="sm" type="none"/>
          </a:ln>
        </p:spPr>
      </p:cxnSp>
      <p:sp>
        <p:nvSpPr>
          <p:cNvPr id="281" name="Google Shape;281;g32d54da3775_0_83"/>
          <p:cNvSpPr txBox="1"/>
          <p:nvPr/>
        </p:nvSpPr>
        <p:spPr>
          <a:xfrm>
            <a:off x="655000" y="4291450"/>
            <a:ext cx="16749000" cy="1385400"/>
          </a:xfrm>
          <a:prstGeom prst="rect">
            <a:avLst/>
          </a:prstGeom>
          <a:noFill/>
          <a:ln>
            <a:noFill/>
          </a:ln>
        </p:spPr>
        <p:txBody>
          <a:bodyPr anchorCtr="0" anchor="t" bIns="0" lIns="0" spcFirstLastPara="1" rIns="0" wrap="square" tIns="0">
            <a:spAutoFit/>
          </a:bodyPr>
          <a:lstStyle/>
          <a:p>
            <a:pPr indent="0" lvl="0" marL="0" rtl="0" algn="ctr">
              <a:lnSpc>
                <a:spcPct val="100997"/>
              </a:lnSpc>
              <a:spcBef>
                <a:spcPts val="0"/>
              </a:spcBef>
              <a:spcAft>
                <a:spcPts val="0"/>
              </a:spcAft>
              <a:buNone/>
            </a:pPr>
            <a:r>
              <a:rPr b="1" lang="en-US" sz="9000">
                <a:solidFill>
                  <a:schemeClr val="lt1"/>
                </a:solidFill>
                <a:latin typeface="Poppins"/>
                <a:ea typeface="Poppins"/>
                <a:cs typeface="Poppins"/>
                <a:sym typeface="Poppins"/>
              </a:rPr>
              <a:t>Points d’amélioration</a:t>
            </a:r>
            <a:endParaRPr b="1" sz="9000">
              <a:solidFill>
                <a:srgbClr val="FFFFFF"/>
              </a:solidFill>
              <a:latin typeface="Poppins"/>
              <a:ea typeface="Poppins"/>
              <a:cs typeface="Poppins"/>
              <a:sym typeface="Poppins"/>
            </a:endParaRPr>
          </a:p>
        </p:txBody>
      </p:sp>
      <p:sp>
        <p:nvSpPr>
          <p:cNvPr id="282" name="Google Shape;282;g32d54da3775_0_83"/>
          <p:cNvSpPr txBox="1"/>
          <p:nvPr/>
        </p:nvSpPr>
        <p:spPr>
          <a:xfrm>
            <a:off x="4820675" y="6861847"/>
            <a:ext cx="9021600" cy="492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200">
                <a:solidFill>
                  <a:srgbClr val="10B5BF"/>
                </a:solidFill>
                <a:latin typeface="Poppins Light"/>
                <a:ea typeface="Poppins Light"/>
                <a:cs typeface="Poppins Light"/>
                <a:sym typeface="Poppins Light"/>
              </a:rPr>
              <a:t>Conduite autonome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6" name="Shape 286"/>
        <p:cNvGrpSpPr/>
        <p:nvPr/>
      </p:nvGrpSpPr>
      <p:grpSpPr>
        <a:xfrm>
          <a:off x="0" y="0"/>
          <a:ext cx="0" cy="0"/>
          <a:chOff x="0" y="0"/>
          <a:chExt cx="0" cy="0"/>
        </a:xfrm>
      </p:grpSpPr>
      <p:sp>
        <p:nvSpPr>
          <p:cNvPr id="287" name="Google Shape;287;g32d54da3775_0_91"/>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288" name="Google Shape;288;g32d54da3775_0_91"/>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289" name="Google Shape;289;g32d54da3775_0_91"/>
          <p:cNvSpPr txBox="1"/>
          <p:nvPr/>
        </p:nvSpPr>
        <p:spPr>
          <a:xfrm>
            <a:off x="2805468" y="451984"/>
            <a:ext cx="12804900" cy="37080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6300">
                <a:solidFill>
                  <a:srgbClr val="FFFFFF"/>
                </a:solidFill>
                <a:latin typeface="Poppins"/>
                <a:ea typeface="Poppins"/>
                <a:cs typeface="Poppins"/>
                <a:sym typeface="Poppins"/>
              </a:rPr>
              <a:t>Suivi de ligne :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6300">
              <a:solidFill>
                <a:srgbClr val="FFFFFF"/>
              </a:solidFill>
              <a:latin typeface="Poppins"/>
              <a:ea typeface="Poppins"/>
              <a:cs typeface="Poppins"/>
              <a:sym typeface="Poppins"/>
            </a:endParaRPr>
          </a:p>
          <a:p>
            <a:pPr indent="0" lvl="0" marL="0" marR="0" rtl="0" algn="ctr">
              <a:lnSpc>
                <a:spcPct val="101000"/>
              </a:lnSpc>
              <a:spcBef>
                <a:spcPts val="0"/>
              </a:spcBef>
              <a:spcAft>
                <a:spcPts val="0"/>
              </a:spcAft>
              <a:buNone/>
            </a:pPr>
            <a:r>
              <a:t/>
            </a:r>
            <a:endParaRPr b="1" sz="5000">
              <a:solidFill>
                <a:srgbClr val="FFFFFF"/>
              </a:solidFill>
              <a:latin typeface="Poppins"/>
              <a:ea typeface="Poppins"/>
              <a:cs typeface="Poppins"/>
              <a:sym typeface="Poppins"/>
            </a:endParaRPr>
          </a:p>
        </p:txBody>
      </p:sp>
      <p:pic>
        <p:nvPicPr>
          <p:cNvPr id="290" name="Google Shape;290;g32d54da3775_0_91"/>
          <p:cNvPicPr preferRelativeResize="0"/>
          <p:nvPr/>
        </p:nvPicPr>
        <p:blipFill>
          <a:blip r:embed="rId4">
            <a:alphaModFix/>
          </a:blip>
          <a:stretch>
            <a:fillRect/>
          </a:stretch>
        </p:blipFill>
        <p:spPr>
          <a:xfrm>
            <a:off x="3983650" y="2788195"/>
            <a:ext cx="10085724" cy="4710600"/>
          </a:xfrm>
          <a:prstGeom prst="rect">
            <a:avLst/>
          </a:prstGeom>
          <a:noFill/>
          <a:ln>
            <a:noFill/>
          </a:ln>
        </p:spPr>
      </p:pic>
    </p:spTree>
  </p:cSld>
  <p:clrMapOvr>
    <a:masterClrMapping/>
  </p:clrMapOvr>
  <p:transition>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4" name="Shape 294"/>
        <p:cNvGrpSpPr/>
        <p:nvPr/>
      </p:nvGrpSpPr>
      <p:grpSpPr>
        <a:xfrm>
          <a:off x="0" y="0"/>
          <a:ext cx="0" cy="0"/>
          <a:chOff x="0" y="0"/>
          <a:chExt cx="0" cy="0"/>
        </a:xfrm>
      </p:grpSpPr>
      <p:sp>
        <p:nvSpPr>
          <p:cNvPr id="295" name="Google Shape;295;p14"/>
          <p:cNvSpPr/>
          <p:nvPr/>
        </p:nvSpPr>
        <p:spPr>
          <a:xfrm flipH="1">
            <a:off x="-3106428" y="1834161"/>
            <a:ext cx="14600358" cy="16905677"/>
          </a:xfrm>
          <a:custGeom>
            <a:rect b="b" l="l" r="r" t="t"/>
            <a:pathLst>
              <a:path extrusionOk="0" h="16905677" w="14600358">
                <a:moveTo>
                  <a:pt x="14600358" y="0"/>
                </a:moveTo>
                <a:lnTo>
                  <a:pt x="0" y="0"/>
                </a:lnTo>
                <a:lnTo>
                  <a:pt x="0" y="16905678"/>
                </a:lnTo>
                <a:lnTo>
                  <a:pt x="14600358" y="16905678"/>
                </a:lnTo>
                <a:lnTo>
                  <a:pt x="14600358" y="0"/>
                </a:lnTo>
                <a:close/>
              </a:path>
            </a:pathLst>
          </a:custGeom>
          <a:blipFill rotWithShape="1">
            <a:blip r:embed="rId3">
              <a:alphaModFix amt="46000"/>
            </a:blip>
            <a:stretch>
              <a:fillRect b="0" l="0" r="0" t="0"/>
            </a:stretch>
          </a:blipFill>
          <a:ln>
            <a:noFill/>
          </a:ln>
        </p:spPr>
      </p:sp>
      <p:sp>
        <p:nvSpPr>
          <p:cNvPr id="296" name="Google Shape;296;p14"/>
          <p:cNvSpPr/>
          <p:nvPr/>
        </p:nvSpPr>
        <p:spPr>
          <a:xfrm flipH="1">
            <a:off x="0" y="-952530"/>
            <a:ext cx="7559656" cy="7793459"/>
          </a:xfrm>
          <a:custGeom>
            <a:rect b="b" l="l" r="r" t="t"/>
            <a:pathLst>
              <a:path extrusionOk="0" h="7793459" w="7559656">
                <a:moveTo>
                  <a:pt x="7559656" y="0"/>
                </a:moveTo>
                <a:lnTo>
                  <a:pt x="0" y="0"/>
                </a:lnTo>
                <a:lnTo>
                  <a:pt x="0" y="7793459"/>
                </a:lnTo>
                <a:lnTo>
                  <a:pt x="7559656" y="7793459"/>
                </a:lnTo>
                <a:lnTo>
                  <a:pt x="7559656" y="0"/>
                </a:lnTo>
                <a:close/>
              </a:path>
            </a:pathLst>
          </a:custGeom>
          <a:blipFill rotWithShape="1">
            <a:blip r:embed="rId4">
              <a:alphaModFix/>
            </a:blip>
            <a:stretch>
              <a:fillRect b="0" l="0" r="0" t="0"/>
            </a:stretch>
          </a:blipFill>
          <a:ln>
            <a:noFill/>
          </a:ln>
        </p:spPr>
      </p:sp>
      <p:sp>
        <p:nvSpPr>
          <p:cNvPr id="297" name="Google Shape;297;p14"/>
          <p:cNvSpPr txBox="1"/>
          <p:nvPr/>
        </p:nvSpPr>
        <p:spPr>
          <a:xfrm>
            <a:off x="5629965" y="5642684"/>
            <a:ext cx="11727900" cy="1385400"/>
          </a:xfrm>
          <a:prstGeom prst="rect">
            <a:avLst/>
          </a:prstGeom>
          <a:noFill/>
          <a:ln>
            <a:noFill/>
          </a:ln>
        </p:spPr>
        <p:txBody>
          <a:bodyPr anchorCtr="0" anchor="t" bIns="0" lIns="0" spcFirstLastPara="1" rIns="0" wrap="square" tIns="0">
            <a:spAutoFit/>
          </a:bodyPr>
          <a:lstStyle/>
          <a:p>
            <a:pPr indent="0" lvl="0" marL="0" marR="0" rtl="0" algn="r">
              <a:lnSpc>
                <a:spcPct val="101000"/>
              </a:lnSpc>
              <a:spcBef>
                <a:spcPts val="0"/>
              </a:spcBef>
              <a:spcAft>
                <a:spcPts val="0"/>
              </a:spcAft>
              <a:buNone/>
            </a:pPr>
            <a:r>
              <a:rPr b="1" lang="en-US" sz="9000">
                <a:solidFill>
                  <a:srgbClr val="FFFFFF"/>
                </a:solidFill>
                <a:latin typeface="Poppins"/>
                <a:ea typeface="Poppins"/>
                <a:cs typeface="Poppins"/>
                <a:sym typeface="Poppins"/>
              </a:rPr>
              <a:t>Conclusion :</a:t>
            </a:r>
            <a:endParaRPr/>
          </a:p>
        </p:txBody>
      </p:sp>
      <p:sp>
        <p:nvSpPr>
          <p:cNvPr id="298" name="Google Shape;298;p14"/>
          <p:cNvSpPr/>
          <p:nvPr/>
        </p:nvSpPr>
        <p:spPr>
          <a:xfrm flipH="1" rot="-2465903">
            <a:off x="5725036" y="6707373"/>
            <a:ext cx="2580762" cy="2660579"/>
          </a:xfrm>
          <a:custGeom>
            <a:rect b="b" l="l" r="r" t="t"/>
            <a:pathLst>
              <a:path extrusionOk="0" h="2660579" w="2580762">
                <a:moveTo>
                  <a:pt x="2580762" y="0"/>
                </a:moveTo>
                <a:lnTo>
                  <a:pt x="0" y="0"/>
                </a:lnTo>
                <a:lnTo>
                  <a:pt x="0" y="2660580"/>
                </a:lnTo>
                <a:lnTo>
                  <a:pt x="2580762" y="2660580"/>
                </a:lnTo>
                <a:lnTo>
                  <a:pt x="2580762" y="0"/>
                </a:lnTo>
                <a:close/>
              </a:path>
            </a:pathLst>
          </a:custGeom>
          <a:blipFill rotWithShape="1">
            <a:blip r:embed="rId4">
              <a:alphaModFix/>
            </a:blip>
            <a:stretch>
              <a:fillRect b="0" l="0" r="0" t="0"/>
            </a:stretch>
          </a:blipFill>
          <a:ln>
            <a:noFill/>
          </a:ln>
        </p:spPr>
      </p:sp>
      <p:sp>
        <p:nvSpPr>
          <p:cNvPr id="299" name="Google Shape;299;p14"/>
          <p:cNvSpPr txBox="1"/>
          <p:nvPr/>
        </p:nvSpPr>
        <p:spPr>
          <a:xfrm>
            <a:off x="11328300" y="7410875"/>
            <a:ext cx="6959700" cy="8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10B5BF"/>
                </a:solidFill>
                <a:latin typeface="Calibri"/>
                <a:ea typeface="Calibri"/>
                <a:cs typeface="Calibri"/>
                <a:sym typeface="Calibri"/>
              </a:rPr>
              <a:t>Merci pour votre attention !</a:t>
            </a:r>
            <a:endParaRPr sz="3200">
              <a:solidFill>
                <a:srgbClr val="10B5BF"/>
              </a:solidFill>
              <a:latin typeface="Calibri"/>
              <a:ea typeface="Calibri"/>
              <a:cs typeface="Calibri"/>
              <a:sym typeface="Calibri"/>
            </a:endParaRPr>
          </a:p>
        </p:txBody>
      </p:sp>
      <p:cxnSp>
        <p:nvCxnSpPr>
          <p:cNvPr id="300" name="Google Shape;300;p14"/>
          <p:cNvCxnSpPr/>
          <p:nvPr/>
        </p:nvCxnSpPr>
        <p:spPr>
          <a:xfrm>
            <a:off x="10465811" y="7123568"/>
            <a:ext cx="6682500" cy="0"/>
          </a:xfrm>
          <a:prstGeom prst="straightConnector1">
            <a:avLst/>
          </a:prstGeom>
          <a:noFill/>
          <a:ln cap="rnd" cmpd="sng" w="19050">
            <a:solidFill>
              <a:srgbClr val="FFFFFF"/>
            </a:solidFill>
            <a:prstDash val="solid"/>
            <a:round/>
            <a:headEnd len="sm" w="sm" type="none"/>
            <a:tailEnd len="sm" w="sm" type="none"/>
          </a:ln>
        </p:spPr>
      </p:cxnSp>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3824" l="-22668" r="-5360" t="-6884"/>
            </a:stretch>
          </a:blipFill>
          <a:ln>
            <a:noFill/>
          </a:ln>
        </p:spPr>
      </p:sp>
      <p:sp>
        <p:nvSpPr>
          <p:cNvPr id="123" name="Google Shape;123;p3"/>
          <p:cNvSpPr/>
          <p:nvPr/>
        </p:nvSpPr>
        <p:spPr>
          <a:xfrm>
            <a:off x="0" y="0"/>
            <a:ext cx="19922007" cy="10287000"/>
          </a:xfrm>
          <a:custGeom>
            <a:rect b="b" l="l" r="r" t="t"/>
            <a:pathLst>
              <a:path extrusionOk="0" h="10287000" w="19922007">
                <a:moveTo>
                  <a:pt x="0" y="0"/>
                </a:moveTo>
                <a:lnTo>
                  <a:pt x="19922007" y="0"/>
                </a:lnTo>
                <a:lnTo>
                  <a:pt x="19922007" y="10287000"/>
                </a:lnTo>
                <a:lnTo>
                  <a:pt x="0" y="10287000"/>
                </a:lnTo>
                <a:lnTo>
                  <a:pt x="0" y="0"/>
                </a:lnTo>
                <a:close/>
              </a:path>
            </a:pathLst>
          </a:custGeom>
          <a:blipFill rotWithShape="1">
            <a:blip r:embed="rId4">
              <a:alphaModFix amt="60000"/>
            </a:blip>
            <a:stretch>
              <a:fillRect b="0" l="0" r="0" t="0"/>
            </a:stretch>
          </a:blipFill>
          <a:ln>
            <a:noFill/>
          </a:ln>
        </p:spPr>
      </p:sp>
      <p:cxnSp>
        <p:nvCxnSpPr>
          <p:cNvPr id="124" name="Google Shape;124;p3"/>
          <p:cNvCxnSpPr/>
          <p:nvPr/>
        </p:nvCxnSpPr>
        <p:spPr>
          <a:xfrm>
            <a:off x="5802686" y="5577018"/>
            <a:ext cx="6682629" cy="0"/>
          </a:xfrm>
          <a:prstGeom prst="straightConnector1">
            <a:avLst/>
          </a:prstGeom>
          <a:noFill/>
          <a:ln cap="rnd" cmpd="sng" w="19050">
            <a:solidFill>
              <a:srgbClr val="FFFFFF"/>
            </a:solidFill>
            <a:prstDash val="solid"/>
            <a:round/>
            <a:headEnd len="sm" w="sm" type="none"/>
            <a:tailEnd len="sm" w="sm" type="none"/>
          </a:ln>
        </p:spPr>
      </p:cxnSp>
      <p:sp>
        <p:nvSpPr>
          <p:cNvPr id="125" name="Google Shape;125;p3"/>
          <p:cNvSpPr txBox="1"/>
          <p:nvPr/>
        </p:nvSpPr>
        <p:spPr>
          <a:xfrm>
            <a:off x="1803146" y="3313658"/>
            <a:ext cx="14681707" cy="1596610"/>
          </a:xfrm>
          <a:prstGeom prst="rect">
            <a:avLst/>
          </a:prstGeom>
          <a:noFill/>
          <a:ln>
            <a:noFill/>
          </a:ln>
        </p:spPr>
        <p:txBody>
          <a:bodyPr anchorCtr="0" anchor="t" bIns="0" lIns="0" spcFirstLastPara="1" rIns="0" wrap="square" tIns="0">
            <a:spAutoFit/>
          </a:bodyPr>
          <a:lstStyle/>
          <a:p>
            <a:pPr indent="0" lvl="0" marL="0" marR="0" rtl="0" algn="ctr">
              <a:lnSpc>
                <a:spcPct val="100997"/>
              </a:lnSpc>
              <a:spcBef>
                <a:spcPts val="0"/>
              </a:spcBef>
              <a:spcAft>
                <a:spcPts val="0"/>
              </a:spcAft>
              <a:buNone/>
            </a:pPr>
            <a:r>
              <a:rPr b="1" i="0" lang="en-US" sz="11930" u="none" cap="none" strike="noStrike">
                <a:solidFill>
                  <a:srgbClr val="FFFFFF"/>
                </a:solidFill>
                <a:latin typeface="Poppins"/>
                <a:ea typeface="Poppins"/>
                <a:cs typeface="Poppins"/>
                <a:sym typeface="Poppins"/>
              </a:rPr>
              <a:t>INTRODUCTION</a:t>
            </a:r>
            <a:endParaRPr/>
          </a:p>
        </p:txBody>
      </p:sp>
      <p:sp>
        <p:nvSpPr>
          <p:cNvPr id="126" name="Google Shape;126;p3"/>
          <p:cNvSpPr txBox="1"/>
          <p:nvPr/>
        </p:nvSpPr>
        <p:spPr>
          <a:xfrm>
            <a:off x="4825950" y="5901097"/>
            <a:ext cx="9021600" cy="492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200">
                <a:solidFill>
                  <a:srgbClr val="10B5BF"/>
                </a:solidFill>
                <a:latin typeface="Poppins Light"/>
                <a:ea typeface="Poppins Light"/>
                <a:cs typeface="Poppins Light"/>
                <a:sym typeface="Poppins Light"/>
              </a:rPr>
              <a:t>Conduite autonome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0" name="Shape 130"/>
        <p:cNvGrpSpPr/>
        <p:nvPr/>
      </p:nvGrpSpPr>
      <p:grpSpPr>
        <a:xfrm>
          <a:off x="0" y="0"/>
          <a:ext cx="0" cy="0"/>
          <a:chOff x="0" y="0"/>
          <a:chExt cx="0" cy="0"/>
        </a:xfrm>
      </p:grpSpPr>
      <p:sp>
        <p:nvSpPr>
          <p:cNvPr id="131" name="Google Shape;131;g2af6c0b27d1_0_16"/>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132" name="Google Shape;132;g2af6c0b27d1_0_16"/>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133" name="Google Shape;133;g2af6c0b27d1_0_16"/>
          <p:cNvSpPr txBox="1"/>
          <p:nvPr/>
        </p:nvSpPr>
        <p:spPr>
          <a:xfrm>
            <a:off x="2741543" y="483634"/>
            <a:ext cx="12804900" cy="7695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5000">
                <a:solidFill>
                  <a:srgbClr val="FFFFFF"/>
                </a:solidFill>
                <a:latin typeface="Poppins"/>
                <a:ea typeface="Poppins"/>
                <a:cs typeface="Poppins"/>
                <a:sym typeface="Poppins"/>
              </a:rPr>
              <a:t>Introduction au projet ILIAR : </a:t>
            </a:r>
            <a:endParaRPr sz="5000"/>
          </a:p>
        </p:txBody>
      </p:sp>
      <p:sp>
        <p:nvSpPr>
          <p:cNvPr id="134" name="Google Shape;134;g2af6c0b27d1_0_16"/>
          <p:cNvSpPr txBox="1"/>
          <p:nvPr/>
        </p:nvSpPr>
        <p:spPr>
          <a:xfrm>
            <a:off x="4263650" y="2498450"/>
            <a:ext cx="10779000" cy="4136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US" sz="3200">
                <a:solidFill>
                  <a:schemeClr val="lt1"/>
                </a:solidFill>
                <a:latin typeface="Calibri"/>
                <a:ea typeface="Calibri"/>
                <a:cs typeface="Calibri"/>
                <a:sym typeface="Calibri"/>
              </a:rPr>
              <a:t>Le projet ILIAR (Ingénierie Logicielle pour l'IA et la Robotique) vise à développer un système robotique autonome(simulé) en intégrant des algorithmes d'apprentissage profond. Les principaux défis incluent le pilotage du robot, la collecte de données annotées, l'entraînement d'un réseau de neurones convolutif et le déploiement du modèle entraîné. Le projet s'appuie sur le middleware ROS2 et la bibliothèque PyTorch.</a:t>
            </a:r>
            <a:endParaRPr sz="3200">
              <a:solidFill>
                <a:schemeClr val="lt1"/>
              </a:solidFill>
              <a:latin typeface="Calibri"/>
              <a:ea typeface="Calibri"/>
              <a:cs typeface="Calibri"/>
              <a:sym typeface="Calibri"/>
            </a:endParaRPr>
          </a:p>
          <a:p>
            <a:pPr indent="0" lvl="0" marL="0" rtl="0" algn="just">
              <a:spcBef>
                <a:spcPts val="1200"/>
              </a:spcBef>
              <a:spcAft>
                <a:spcPts val="0"/>
              </a:spcAft>
              <a:buNone/>
            </a:pPr>
            <a:r>
              <a:t/>
            </a:r>
            <a:endParaRPr sz="3200">
              <a:solidFill>
                <a:schemeClr val="lt1"/>
              </a:solidFill>
              <a:latin typeface="Calibri"/>
              <a:ea typeface="Calibri"/>
              <a:cs typeface="Calibri"/>
              <a:sym typeface="Calibri"/>
            </a:endParaRPr>
          </a:p>
        </p:txBody>
      </p:sp>
      <p:sp>
        <p:nvSpPr>
          <p:cNvPr id="135" name="Google Shape;135;g2af6c0b27d1_0_16"/>
          <p:cNvSpPr/>
          <p:nvPr/>
        </p:nvSpPr>
        <p:spPr>
          <a:xfrm>
            <a:off x="2145575" y="2650603"/>
            <a:ext cx="1675227" cy="949904"/>
          </a:xfrm>
          <a:custGeom>
            <a:rect b="b" l="l" r="r" t="t"/>
            <a:pathLst>
              <a:path extrusionOk="0" h="1835563" w="2211521">
                <a:moveTo>
                  <a:pt x="0" y="0"/>
                </a:moveTo>
                <a:lnTo>
                  <a:pt x="2211522" y="0"/>
                </a:lnTo>
                <a:lnTo>
                  <a:pt x="2211522" y="1835563"/>
                </a:lnTo>
                <a:lnTo>
                  <a:pt x="0" y="1835563"/>
                </a:lnTo>
                <a:lnTo>
                  <a:pt x="0" y="0"/>
                </a:lnTo>
                <a:close/>
              </a:path>
            </a:pathLst>
          </a:custGeom>
          <a:blipFill rotWithShape="1">
            <a:blip r:embed="rId4">
              <a:alphaModFix/>
            </a:blip>
            <a:stretch>
              <a:fillRect b="0" l="0" r="0" t="0"/>
            </a:stretch>
          </a:blipFill>
          <a:ln>
            <a:noFill/>
          </a:ln>
        </p:spPr>
      </p:sp>
      <p:pic>
        <p:nvPicPr>
          <p:cNvPr id="136" name="Google Shape;136;g2af6c0b27d1_0_16"/>
          <p:cNvPicPr preferRelativeResize="0"/>
          <p:nvPr/>
        </p:nvPicPr>
        <p:blipFill>
          <a:blip r:embed="rId5">
            <a:alphaModFix/>
          </a:blip>
          <a:stretch>
            <a:fillRect/>
          </a:stretch>
        </p:blipFill>
        <p:spPr>
          <a:xfrm>
            <a:off x="6173900" y="7574480"/>
            <a:ext cx="2143125" cy="2143125"/>
          </a:xfrm>
          <a:prstGeom prst="rect">
            <a:avLst/>
          </a:prstGeom>
          <a:noFill/>
          <a:ln>
            <a:noFill/>
          </a:ln>
        </p:spPr>
      </p:pic>
      <p:pic>
        <p:nvPicPr>
          <p:cNvPr id="137" name="Google Shape;137;g2af6c0b27d1_0_16"/>
          <p:cNvPicPr preferRelativeResize="0"/>
          <p:nvPr/>
        </p:nvPicPr>
        <p:blipFill>
          <a:blip r:embed="rId6">
            <a:alphaModFix/>
          </a:blip>
          <a:stretch>
            <a:fillRect/>
          </a:stretch>
        </p:blipFill>
        <p:spPr>
          <a:xfrm>
            <a:off x="2355100" y="7797725"/>
            <a:ext cx="2845850" cy="1593675"/>
          </a:xfrm>
          <a:prstGeom prst="rect">
            <a:avLst/>
          </a:prstGeom>
          <a:noFill/>
          <a:ln>
            <a:noFill/>
          </a:ln>
        </p:spPr>
      </p:pic>
      <p:pic>
        <p:nvPicPr>
          <p:cNvPr id="138" name="Google Shape;138;g2af6c0b27d1_0_16"/>
          <p:cNvPicPr preferRelativeResize="0"/>
          <p:nvPr/>
        </p:nvPicPr>
        <p:blipFill>
          <a:blip r:embed="rId7">
            <a:alphaModFix/>
          </a:blip>
          <a:stretch>
            <a:fillRect/>
          </a:stretch>
        </p:blipFill>
        <p:spPr>
          <a:xfrm>
            <a:off x="9289975" y="7880184"/>
            <a:ext cx="2940550" cy="1531733"/>
          </a:xfrm>
          <a:prstGeom prst="rect">
            <a:avLst/>
          </a:prstGeom>
          <a:noFill/>
          <a:ln>
            <a:noFill/>
          </a:ln>
        </p:spPr>
      </p:pic>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af6c0b27d1_0_4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3827" l="-22668" r="-5359" t="-6879"/>
            </a:stretch>
          </a:blipFill>
          <a:ln>
            <a:noFill/>
          </a:ln>
        </p:spPr>
      </p:sp>
      <p:sp>
        <p:nvSpPr>
          <p:cNvPr id="144" name="Google Shape;144;g2af6c0b27d1_0_43"/>
          <p:cNvSpPr/>
          <p:nvPr/>
        </p:nvSpPr>
        <p:spPr>
          <a:xfrm>
            <a:off x="0" y="0"/>
            <a:ext cx="19922007" cy="10287000"/>
          </a:xfrm>
          <a:custGeom>
            <a:rect b="b" l="l" r="r" t="t"/>
            <a:pathLst>
              <a:path extrusionOk="0" h="10287000" w="19922007">
                <a:moveTo>
                  <a:pt x="0" y="0"/>
                </a:moveTo>
                <a:lnTo>
                  <a:pt x="19922007" y="0"/>
                </a:lnTo>
                <a:lnTo>
                  <a:pt x="19922007" y="10287000"/>
                </a:lnTo>
                <a:lnTo>
                  <a:pt x="0" y="10287000"/>
                </a:lnTo>
                <a:lnTo>
                  <a:pt x="0" y="0"/>
                </a:lnTo>
                <a:close/>
              </a:path>
            </a:pathLst>
          </a:custGeom>
          <a:blipFill rotWithShape="1">
            <a:blip r:embed="rId4">
              <a:alphaModFix amt="60000"/>
            </a:blip>
            <a:stretch>
              <a:fillRect b="0" l="0" r="0" t="0"/>
            </a:stretch>
          </a:blipFill>
          <a:ln>
            <a:noFill/>
          </a:ln>
        </p:spPr>
      </p:sp>
      <p:cxnSp>
        <p:nvCxnSpPr>
          <p:cNvPr id="145" name="Google Shape;145;g2af6c0b27d1_0_43"/>
          <p:cNvCxnSpPr/>
          <p:nvPr/>
        </p:nvCxnSpPr>
        <p:spPr>
          <a:xfrm>
            <a:off x="5802761" y="6537768"/>
            <a:ext cx="6682500" cy="0"/>
          </a:xfrm>
          <a:prstGeom prst="straightConnector1">
            <a:avLst/>
          </a:prstGeom>
          <a:noFill/>
          <a:ln cap="rnd" cmpd="sng" w="19050">
            <a:solidFill>
              <a:srgbClr val="FFFFFF"/>
            </a:solidFill>
            <a:prstDash val="solid"/>
            <a:round/>
            <a:headEnd len="sm" w="sm" type="none"/>
            <a:tailEnd len="sm" w="sm" type="none"/>
          </a:ln>
        </p:spPr>
      </p:cxnSp>
      <p:sp>
        <p:nvSpPr>
          <p:cNvPr id="146" name="Google Shape;146;g2af6c0b27d1_0_43"/>
          <p:cNvSpPr txBox="1"/>
          <p:nvPr/>
        </p:nvSpPr>
        <p:spPr>
          <a:xfrm>
            <a:off x="655000" y="4291450"/>
            <a:ext cx="16749000" cy="1385400"/>
          </a:xfrm>
          <a:prstGeom prst="rect">
            <a:avLst/>
          </a:prstGeom>
          <a:noFill/>
          <a:ln>
            <a:noFill/>
          </a:ln>
        </p:spPr>
        <p:txBody>
          <a:bodyPr anchorCtr="0" anchor="t" bIns="0" lIns="0" spcFirstLastPara="1" rIns="0" wrap="square" tIns="0">
            <a:spAutoFit/>
          </a:bodyPr>
          <a:lstStyle/>
          <a:p>
            <a:pPr indent="0" lvl="0" marL="0" marR="0" rtl="0" algn="ctr">
              <a:lnSpc>
                <a:spcPct val="100997"/>
              </a:lnSpc>
              <a:spcBef>
                <a:spcPts val="0"/>
              </a:spcBef>
              <a:spcAft>
                <a:spcPts val="0"/>
              </a:spcAft>
              <a:buNone/>
            </a:pPr>
            <a:r>
              <a:rPr b="1" lang="en-US" sz="9000">
                <a:solidFill>
                  <a:srgbClr val="FFFFFF"/>
                </a:solidFill>
                <a:latin typeface="Poppins"/>
                <a:ea typeface="Poppins"/>
                <a:cs typeface="Poppins"/>
                <a:sym typeface="Poppins"/>
              </a:rPr>
              <a:t>Conception et téléopération </a:t>
            </a:r>
            <a:endParaRPr sz="9000"/>
          </a:p>
        </p:txBody>
      </p:sp>
      <p:sp>
        <p:nvSpPr>
          <p:cNvPr id="147" name="Google Shape;147;g2af6c0b27d1_0_43"/>
          <p:cNvSpPr txBox="1"/>
          <p:nvPr/>
        </p:nvSpPr>
        <p:spPr>
          <a:xfrm>
            <a:off x="4820675" y="6861847"/>
            <a:ext cx="9021600" cy="492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200">
                <a:solidFill>
                  <a:srgbClr val="10B5BF"/>
                </a:solidFill>
                <a:latin typeface="Poppins Light"/>
                <a:ea typeface="Poppins Light"/>
                <a:cs typeface="Poppins Light"/>
                <a:sym typeface="Poppins Light"/>
              </a:rPr>
              <a:t>Conduite autonome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1" name="Shape 151"/>
        <p:cNvGrpSpPr/>
        <p:nvPr/>
      </p:nvGrpSpPr>
      <p:grpSpPr>
        <a:xfrm>
          <a:off x="0" y="0"/>
          <a:ext cx="0" cy="0"/>
          <a:chOff x="0" y="0"/>
          <a:chExt cx="0" cy="0"/>
        </a:xfrm>
      </p:grpSpPr>
      <p:sp>
        <p:nvSpPr>
          <p:cNvPr id="152" name="Google Shape;152;g2af6c0b27d1_0_26"/>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153" name="Google Shape;153;g2af6c0b27d1_0_26"/>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154" name="Google Shape;154;g2af6c0b27d1_0_26"/>
          <p:cNvSpPr txBox="1"/>
          <p:nvPr/>
        </p:nvSpPr>
        <p:spPr>
          <a:xfrm>
            <a:off x="3820793" y="952309"/>
            <a:ext cx="12804900" cy="7695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5000">
                <a:solidFill>
                  <a:srgbClr val="FFFFFF"/>
                </a:solidFill>
                <a:latin typeface="Poppins"/>
                <a:ea typeface="Poppins"/>
                <a:cs typeface="Poppins"/>
                <a:sym typeface="Poppins"/>
              </a:rPr>
              <a:t>Noeuds  </a:t>
            </a:r>
            <a:r>
              <a:rPr b="1" lang="en-US" sz="5000">
                <a:solidFill>
                  <a:srgbClr val="FFFFFF"/>
                </a:solidFill>
                <a:latin typeface="Poppins"/>
                <a:ea typeface="Poppins"/>
                <a:cs typeface="Poppins"/>
                <a:sym typeface="Poppins"/>
              </a:rPr>
              <a:t>essentiels à la téléopération :</a:t>
            </a:r>
            <a:r>
              <a:rPr b="1" lang="en-US" sz="5000">
                <a:solidFill>
                  <a:srgbClr val="FFFFFF"/>
                </a:solidFill>
                <a:latin typeface="Poppins"/>
                <a:ea typeface="Poppins"/>
                <a:cs typeface="Poppins"/>
                <a:sym typeface="Poppins"/>
              </a:rPr>
              <a:t> </a:t>
            </a:r>
            <a:endParaRPr sz="5000"/>
          </a:p>
        </p:txBody>
      </p:sp>
      <p:sp>
        <p:nvSpPr>
          <p:cNvPr id="155" name="Google Shape;155;g2af6c0b27d1_0_26"/>
          <p:cNvSpPr txBox="1"/>
          <p:nvPr/>
        </p:nvSpPr>
        <p:spPr>
          <a:xfrm>
            <a:off x="2084300" y="3429000"/>
            <a:ext cx="12091500" cy="4503300"/>
          </a:xfrm>
          <a:prstGeom prst="rect">
            <a:avLst/>
          </a:prstGeom>
          <a:noFill/>
          <a:ln>
            <a:noFill/>
          </a:ln>
        </p:spPr>
        <p:txBody>
          <a:bodyPr anchorCtr="0" anchor="t" bIns="0" lIns="0" spcFirstLastPara="1" rIns="0" wrap="square" tIns="0">
            <a:spAutoFit/>
          </a:bodyPr>
          <a:lstStyle/>
          <a:p>
            <a:pPr indent="-431800" lvl="0" marL="457200" rtl="0" algn="l">
              <a:lnSpc>
                <a:spcPct val="135714"/>
              </a:lnSpc>
              <a:spcBef>
                <a:spcPts val="0"/>
              </a:spcBef>
              <a:spcAft>
                <a:spcPts val="0"/>
              </a:spcAft>
              <a:buClr>
                <a:srgbClr val="10B5BF"/>
              </a:buClr>
              <a:buSzPts val="3200"/>
              <a:buFont typeface="Courier New"/>
              <a:buChar char="-"/>
            </a:pPr>
            <a:r>
              <a:rPr lang="en-US" sz="3200">
                <a:solidFill>
                  <a:srgbClr val="10B5BF"/>
                </a:solidFill>
                <a:highlight>
                  <a:srgbClr val="1E1E1E"/>
                </a:highlight>
                <a:latin typeface="Courier New"/>
                <a:ea typeface="Courier New"/>
                <a:cs typeface="Courier New"/>
                <a:sym typeface="Courier New"/>
              </a:rPr>
              <a:t>Angle de braquage: “/audibot/steering_cmd”</a:t>
            </a:r>
            <a:endParaRPr sz="3200">
              <a:solidFill>
                <a:srgbClr val="10B5BF"/>
              </a:solidFill>
              <a:highlight>
                <a:srgbClr val="1E1E1E"/>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3200">
              <a:solidFill>
                <a:srgbClr val="10B5B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rPr lang="en-US" sz="3200">
                <a:solidFill>
                  <a:srgbClr val="10B5BF"/>
                </a:solidFill>
                <a:highlight>
                  <a:srgbClr val="1E1E1E"/>
                </a:highlight>
                <a:latin typeface="Courier New"/>
                <a:ea typeface="Courier New"/>
                <a:cs typeface="Courier New"/>
                <a:sym typeface="Courier New"/>
              </a:rPr>
              <a:t>- Accélération: “/audibot/throttle_cmd”    </a:t>
            </a:r>
            <a:endParaRPr sz="3200">
              <a:solidFill>
                <a:srgbClr val="10B5B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t/>
            </a:r>
            <a:endParaRPr sz="3200">
              <a:solidFill>
                <a:srgbClr val="10B5B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rPr lang="en-US" sz="3200">
                <a:solidFill>
                  <a:srgbClr val="10B5BF"/>
                </a:solidFill>
                <a:highlight>
                  <a:srgbClr val="1E1E1E"/>
                </a:highlight>
                <a:latin typeface="Courier New"/>
                <a:ea typeface="Courier New"/>
                <a:cs typeface="Courier New"/>
                <a:sym typeface="Courier New"/>
              </a:rPr>
              <a:t>- Freinage: ”/audibot/brake_cmd” </a:t>
            </a:r>
            <a:endParaRPr sz="3200">
              <a:solidFill>
                <a:srgbClr val="10B5B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t/>
            </a:r>
            <a:endParaRPr sz="3200">
              <a:solidFill>
                <a:srgbClr val="10B5B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rPr lang="en-US" sz="3200">
                <a:solidFill>
                  <a:srgbClr val="10B5BF"/>
                </a:solidFill>
                <a:highlight>
                  <a:srgbClr val="1E1E1E"/>
                </a:highlight>
                <a:latin typeface="Courier New"/>
                <a:ea typeface="Courier New"/>
                <a:cs typeface="Courier New"/>
                <a:sym typeface="Courier New"/>
              </a:rPr>
              <a:t>- Marche Avant/arrière: ”/audibot/gear_cmd”</a:t>
            </a:r>
            <a:endParaRPr sz="3200">
              <a:solidFill>
                <a:srgbClr val="10B5BF"/>
              </a:solidFill>
              <a:latin typeface="Poppins Light"/>
              <a:ea typeface="Poppins Light"/>
              <a:cs typeface="Poppins Light"/>
              <a:sym typeface="Poppins Light"/>
            </a:endParaRP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9" name="Shape 159"/>
        <p:cNvGrpSpPr/>
        <p:nvPr/>
      </p:nvGrpSpPr>
      <p:grpSpPr>
        <a:xfrm>
          <a:off x="0" y="0"/>
          <a:ext cx="0" cy="0"/>
          <a:chOff x="0" y="0"/>
          <a:chExt cx="0" cy="0"/>
        </a:xfrm>
      </p:grpSpPr>
      <p:sp>
        <p:nvSpPr>
          <p:cNvPr id="160" name="Google Shape;160;g2af6c0b27d1_0_58"/>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161" name="Google Shape;161;g2af6c0b27d1_0_58"/>
          <p:cNvSpPr/>
          <p:nvPr/>
        </p:nvSpPr>
        <p:spPr>
          <a:xfrm>
            <a:off x="12512953" y="840803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162" name="Google Shape;162;g2af6c0b27d1_0_58"/>
          <p:cNvSpPr txBox="1"/>
          <p:nvPr/>
        </p:nvSpPr>
        <p:spPr>
          <a:xfrm>
            <a:off x="2659568" y="613809"/>
            <a:ext cx="12804900" cy="7695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5000">
                <a:solidFill>
                  <a:srgbClr val="FFFFFF"/>
                </a:solidFill>
                <a:latin typeface="Poppins"/>
                <a:ea typeface="Poppins"/>
                <a:cs typeface="Poppins"/>
                <a:sym typeface="Poppins"/>
              </a:rPr>
              <a:t>Principe de la téléopération</a:t>
            </a:r>
            <a:r>
              <a:rPr b="1" lang="en-US" sz="5000">
                <a:solidFill>
                  <a:srgbClr val="FFFFFF"/>
                </a:solidFill>
                <a:latin typeface="Poppins"/>
                <a:ea typeface="Poppins"/>
                <a:cs typeface="Poppins"/>
                <a:sym typeface="Poppins"/>
              </a:rPr>
              <a:t> :</a:t>
            </a:r>
            <a:endParaRPr sz="5000"/>
          </a:p>
        </p:txBody>
      </p:sp>
      <p:sp>
        <p:nvSpPr>
          <p:cNvPr id="163" name="Google Shape;163;g2af6c0b27d1_0_58"/>
          <p:cNvSpPr txBox="1"/>
          <p:nvPr/>
        </p:nvSpPr>
        <p:spPr>
          <a:xfrm>
            <a:off x="2407150" y="1921750"/>
            <a:ext cx="13666500" cy="4334400"/>
          </a:xfrm>
          <a:prstGeom prst="rect">
            <a:avLst/>
          </a:prstGeom>
          <a:noFill/>
          <a:ln>
            <a:noFill/>
          </a:ln>
        </p:spPr>
        <p:txBody>
          <a:bodyPr anchorCtr="0" anchor="t" bIns="0" lIns="0" spcFirstLastPara="1" rIns="0" wrap="square" tIns="0">
            <a:spAutoFit/>
          </a:bodyPr>
          <a:lstStyle/>
          <a:p>
            <a:pPr indent="0" lvl="0" marL="0" rtl="0" algn="just">
              <a:lnSpc>
                <a:spcPct val="130000"/>
              </a:lnSpc>
              <a:spcBef>
                <a:spcPts val="0"/>
              </a:spcBef>
              <a:spcAft>
                <a:spcPts val="0"/>
              </a:spcAft>
              <a:buClr>
                <a:schemeClr val="dk1"/>
              </a:buClr>
              <a:buSzPts val="1100"/>
              <a:buFont typeface="Arial"/>
              <a:buNone/>
            </a:pPr>
            <a:r>
              <a:rPr lang="en-US" sz="3200">
                <a:solidFill>
                  <a:srgbClr val="10B5BF"/>
                </a:solidFill>
                <a:highlight>
                  <a:srgbClr val="1E1E1E"/>
                </a:highlight>
              </a:rPr>
              <a:t>le nœud </a:t>
            </a:r>
            <a:r>
              <a:rPr lang="en-US" sz="3200">
                <a:solidFill>
                  <a:srgbClr val="10B5BF"/>
                </a:solidFill>
                <a:highlight>
                  <a:srgbClr val="1E1E1E"/>
                </a:highlight>
                <a:latin typeface="Roboto Mono"/>
                <a:ea typeface="Roboto Mono"/>
                <a:cs typeface="Roboto Mono"/>
                <a:sym typeface="Roboto Mono"/>
              </a:rPr>
              <a:t>joy_node</a:t>
            </a:r>
            <a:r>
              <a:rPr lang="en-US" sz="3200">
                <a:solidFill>
                  <a:srgbClr val="10B5BF"/>
                </a:solidFill>
                <a:highlight>
                  <a:srgbClr val="1E1E1E"/>
                </a:highlight>
              </a:rPr>
              <a:t> du package </a:t>
            </a:r>
            <a:r>
              <a:rPr lang="en-US" sz="3200">
                <a:solidFill>
                  <a:srgbClr val="10B5BF"/>
                </a:solidFill>
                <a:highlight>
                  <a:srgbClr val="1E1E1E"/>
                </a:highlight>
                <a:latin typeface="Roboto Mono"/>
                <a:ea typeface="Roboto Mono"/>
                <a:cs typeface="Roboto Mono"/>
                <a:sym typeface="Roboto Mono"/>
              </a:rPr>
              <a:t>joy</a:t>
            </a:r>
            <a:r>
              <a:rPr lang="en-US" sz="3200">
                <a:solidFill>
                  <a:srgbClr val="10B5BF"/>
                </a:solidFill>
                <a:highlight>
                  <a:srgbClr val="1E1E1E"/>
                </a:highlight>
              </a:rPr>
              <a:t> publie les états des boutons et des axes d'une manette sur le topic </a:t>
            </a:r>
            <a:r>
              <a:rPr lang="en-US" sz="3200">
                <a:solidFill>
                  <a:srgbClr val="10B5BF"/>
                </a:solidFill>
                <a:highlight>
                  <a:srgbClr val="1E1E1E"/>
                </a:highlight>
                <a:latin typeface="Roboto Mono"/>
                <a:ea typeface="Roboto Mono"/>
                <a:cs typeface="Roboto Mono"/>
                <a:sym typeface="Roboto Mono"/>
              </a:rPr>
              <a:t>/joy</a:t>
            </a:r>
            <a:r>
              <a:rPr lang="en-US" sz="3200">
                <a:solidFill>
                  <a:srgbClr val="10B5BF"/>
                </a:solidFill>
                <a:highlight>
                  <a:srgbClr val="1E1E1E"/>
                </a:highlight>
              </a:rPr>
              <a:t> sous forme de messages </a:t>
            </a:r>
            <a:r>
              <a:rPr lang="en-US" sz="3200">
                <a:solidFill>
                  <a:srgbClr val="10B5BF"/>
                </a:solidFill>
                <a:highlight>
                  <a:srgbClr val="1E1E1E"/>
                </a:highlight>
                <a:latin typeface="Roboto Mono"/>
                <a:ea typeface="Roboto Mono"/>
                <a:cs typeface="Roboto Mono"/>
                <a:sym typeface="Roboto Mono"/>
              </a:rPr>
              <a:t>sensor_msgs/msg/Joy</a:t>
            </a:r>
            <a:r>
              <a:rPr lang="en-US" sz="3200">
                <a:solidFill>
                  <a:srgbClr val="10B5BF"/>
                </a:solidFill>
                <a:highlight>
                  <a:srgbClr val="1E1E1E"/>
                </a:highlight>
              </a:rPr>
              <a:t>. En associant chaque bouton à une fonction de conduite spécifique,On </a:t>
            </a:r>
            <a:r>
              <a:rPr lang="en-US" sz="3200">
                <a:solidFill>
                  <a:srgbClr val="10B5BF"/>
                </a:solidFill>
                <a:highlight>
                  <a:srgbClr val="1E1E1E"/>
                </a:highlight>
              </a:rPr>
              <a:t>implémente</a:t>
            </a:r>
            <a:r>
              <a:rPr lang="en-US" sz="3200">
                <a:solidFill>
                  <a:srgbClr val="10B5BF"/>
                </a:solidFill>
                <a:highlight>
                  <a:srgbClr val="1E1E1E"/>
                </a:highlight>
              </a:rPr>
              <a:t> la fonction de rappel </a:t>
            </a:r>
            <a:r>
              <a:rPr lang="en-US" sz="3200">
                <a:solidFill>
                  <a:srgbClr val="10B5BF"/>
                </a:solidFill>
                <a:highlight>
                  <a:srgbClr val="1E1E1E"/>
                </a:highlight>
                <a:latin typeface="Roboto Mono"/>
                <a:ea typeface="Roboto Mono"/>
                <a:cs typeface="Roboto Mono"/>
                <a:sym typeface="Roboto Mono"/>
              </a:rPr>
              <a:t>joy_cb </a:t>
            </a:r>
            <a:r>
              <a:rPr lang="en-US" sz="3200">
                <a:solidFill>
                  <a:srgbClr val="10B5BF"/>
                </a:solidFill>
                <a:highlight>
                  <a:srgbClr val="1E1E1E"/>
                </a:highlight>
              </a:rPr>
              <a:t>pour mettre à jour les nœuds de commande en fonction des données reçues sur le topic </a:t>
            </a:r>
            <a:r>
              <a:rPr lang="en-US" sz="3200">
                <a:solidFill>
                  <a:srgbClr val="10B5BF"/>
                </a:solidFill>
                <a:highlight>
                  <a:srgbClr val="1E1E1E"/>
                </a:highlight>
                <a:latin typeface="Roboto Mono"/>
                <a:ea typeface="Roboto Mono"/>
                <a:cs typeface="Roboto Mono"/>
                <a:sym typeface="Roboto Mono"/>
              </a:rPr>
              <a:t>/joy</a:t>
            </a:r>
            <a:r>
              <a:rPr lang="en-US" sz="3200">
                <a:solidFill>
                  <a:srgbClr val="10B5BF"/>
                </a:solidFill>
                <a:highlight>
                  <a:srgbClr val="1E1E1E"/>
                </a:highlight>
              </a:rPr>
              <a:t>. </a:t>
            </a:r>
            <a:endParaRPr sz="3200">
              <a:solidFill>
                <a:srgbClr val="10B5BF"/>
              </a:solidFill>
              <a:highlight>
                <a:srgbClr val="1E1E1E"/>
              </a:highlight>
            </a:endParaRPr>
          </a:p>
          <a:p>
            <a:pPr indent="0" lvl="0" marL="0" marR="0" rtl="0" algn="just">
              <a:lnSpc>
                <a:spcPct val="130000"/>
              </a:lnSpc>
              <a:spcBef>
                <a:spcPts val="0"/>
              </a:spcBef>
              <a:spcAft>
                <a:spcPts val="0"/>
              </a:spcAft>
              <a:buNone/>
            </a:pPr>
            <a:r>
              <a:t/>
            </a:r>
            <a:endParaRPr sz="3200">
              <a:solidFill>
                <a:srgbClr val="10B5BF"/>
              </a:solidFill>
              <a:highlight>
                <a:srgbClr val="1E1E1E"/>
              </a:highlight>
              <a:latin typeface="Poppins Light"/>
              <a:ea typeface="Poppins Light"/>
              <a:cs typeface="Poppins Light"/>
              <a:sym typeface="Poppins Light"/>
            </a:endParaRPr>
          </a:p>
        </p:txBody>
      </p:sp>
      <p:pic>
        <p:nvPicPr>
          <p:cNvPr id="164" name="Google Shape;164;g2af6c0b27d1_0_58"/>
          <p:cNvPicPr preferRelativeResize="0"/>
          <p:nvPr/>
        </p:nvPicPr>
        <p:blipFill>
          <a:blip r:embed="rId4">
            <a:alphaModFix/>
          </a:blip>
          <a:stretch>
            <a:fillRect/>
          </a:stretch>
        </p:blipFill>
        <p:spPr>
          <a:xfrm>
            <a:off x="3292275" y="6794588"/>
            <a:ext cx="13086149" cy="1680400"/>
          </a:xfrm>
          <a:prstGeom prst="rect">
            <a:avLst/>
          </a:prstGeom>
          <a:noFill/>
          <a:ln>
            <a:noFill/>
          </a:ln>
        </p:spPr>
      </p:pic>
      <p:pic>
        <p:nvPicPr>
          <p:cNvPr id="165" name="Google Shape;165;g2af6c0b27d1_0_58"/>
          <p:cNvPicPr preferRelativeResize="0"/>
          <p:nvPr/>
        </p:nvPicPr>
        <p:blipFill>
          <a:blip r:embed="rId5">
            <a:alphaModFix/>
          </a:blip>
          <a:stretch>
            <a:fillRect/>
          </a:stretch>
        </p:blipFill>
        <p:spPr>
          <a:xfrm>
            <a:off x="2407150" y="5933100"/>
            <a:ext cx="5924100" cy="463625"/>
          </a:xfrm>
          <a:prstGeom prst="rect">
            <a:avLst/>
          </a:prstGeom>
          <a:noFill/>
          <a:ln>
            <a:noFill/>
          </a:ln>
        </p:spPr>
      </p:pic>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af6c0b27d1_0_8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3827" l="-22668" r="-5359" t="-6879"/>
            </a:stretch>
          </a:blipFill>
          <a:ln>
            <a:noFill/>
          </a:ln>
        </p:spPr>
      </p:sp>
      <p:sp>
        <p:nvSpPr>
          <p:cNvPr id="171" name="Google Shape;171;g2af6c0b27d1_0_84"/>
          <p:cNvSpPr/>
          <p:nvPr/>
        </p:nvSpPr>
        <p:spPr>
          <a:xfrm>
            <a:off x="0" y="0"/>
            <a:ext cx="19922007" cy="10287000"/>
          </a:xfrm>
          <a:custGeom>
            <a:rect b="b" l="l" r="r" t="t"/>
            <a:pathLst>
              <a:path extrusionOk="0" h="10287000" w="19922007">
                <a:moveTo>
                  <a:pt x="0" y="0"/>
                </a:moveTo>
                <a:lnTo>
                  <a:pt x="19922007" y="0"/>
                </a:lnTo>
                <a:lnTo>
                  <a:pt x="19922007" y="10287000"/>
                </a:lnTo>
                <a:lnTo>
                  <a:pt x="0" y="10287000"/>
                </a:lnTo>
                <a:lnTo>
                  <a:pt x="0" y="0"/>
                </a:lnTo>
                <a:close/>
              </a:path>
            </a:pathLst>
          </a:custGeom>
          <a:blipFill rotWithShape="1">
            <a:blip r:embed="rId4">
              <a:alphaModFix amt="60000"/>
            </a:blip>
            <a:stretch>
              <a:fillRect b="0" l="0" r="0" t="0"/>
            </a:stretch>
          </a:blipFill>
          <a:ln>
            <a:noFill/>
          </a:ln>
        </p:spPr>
      </p:sp>
      <p:cxnSp>
        <p:nvCxnSpPr>
          <p:cNvPr id="172" name="Google Shape;172;g2af6c0b27d1_0_84"/>
          <p:cNvCxnSpPr/>
          <p:nvPr/>
        </p:nvCxnSpPr>
        <p:spPr>
          <a:xfrm>
            <a:off x="5802761" y="6537768"/>
            <a:ext cx="6682500" cy="0"/>
          </a:xfrm>
          <a:prstGeom prst="straightConnector1">
            <a:avLst/>
          </a:prstGeom>
          <a:noFill/>
          <a:ln cap="rnd" cmpd="sng" w="19050">
            <a:solidFill>
              <a:srgbClr val="FFFFFF"/>
            </a:solidFill>
            <a:prstDash val="solid"/>
            <a:round/>
            <a:headEnd len="sm" w="sm" type="none"/>
            <a:tailEnd len="sm" w="sm" type="none"/>
          </a:ln>
        </p:spPr>
      </p:cxnSp>
      <p:sp>
        <p:nvSpPr>
          <p:cNvPr id="173" name="Google Shape;173;g2af6c0b27d1_0_84"/>
          <p:cNvSpPr txBox="1"/>
          <p:nvPr/>
        </p:nvSpPr>
        <p:spPr>
          <a:xfrm>
            <a:off x="655000" y="4291450"/>
            <a:ext cx="16749000" cy="1385400"/>
          </a:xfrm>
          <a:prstGeom prst="rect">
            <a:avLst/>
          </a:prstGeom>
          <a:noFill/>
          <a:ln>
            <a:noFill/>
          </a:ln>
        </p:spPr>
        <p:txBody>
          <a:bodyPr anchorCtr="0" anchor="t" bIns="0" lIns="0" spcFirstLastPara="1" rIns="0" wrap="square" tIns="0">
            <a:spAutoFit/>
          </a:bodyPr>
          <a:lstStyle/>
          <a:p>
            <a:pPr indent="0" lvl="0" marL="0" rtl="0" algn="ctr">
              <a:lnSpc>
                <a:spcPct val="100997"/>
              </a:lnSpc>
              <a:spcBef>
                <a:spcPts val="0"/>
              </a:spcBef>
              <a:spcAft>
                <a:spcPts val="0"/>
              </a:spcAft>
              <a:buNone/>
            </a:pPr>
            <a:r>
              <a:rPr b="1" lang="en-US" sz="9000">
                <a:solidFill>
                  <a:schemeClr val="lt1"/>
                </a:solidFill>
                <a:latin typeface="Poppins"/>
                <a:ea typeface="Poppins"/>
                <a:cs typeface="Poppins"/>
                <a:sym typeface="Poppins"/>
              </a:rPr>
              <a:t>Traitement</a:t>
            </a:r>
            <a:r>
              <a:rPr b="1" lang="en-US" sz="9000">
                <a:solidFill>
                  <a:schemeClr val="lt1"/>
                </a:solidFill>
                <a:latin typeface="Poppins"/>
                <a:ea typeface="Poppins"/>
                <a:cs typeface="Poppins"/>
                <a:sym typeface="Poppins"/>
              </a:rPr>
              <a:t> de données</a:t>
            </a:r>
            <a:endParaRPr b="1" sz="9000">
              <a:solidFill>
                <a:srgbClr val="FFFFFF"/>
              </a:solidFill>
              <a:latin typeface="Poppins"/>
              <a:ea typeface="Poppins"/>
              <a:cs typeface="Poppins"/>
              <a:sym typeface="Poppins"/>
            </a:endParaRPr>
          </a:p>
        </p:txBody>
      </p:sp>
      <p:sp>
        <p:nvSpPr>
          <p:cNvPr id="174" name="Google Shape;174;g2af6c0b27d1_0_84"/>
          <p:cNvSpPr txBox="1"/>
          <p:nvPr/>
        </p:nvSpPr>
        <p:spPr>
          <a:xfrm>
            <a:off x="4820675" y="6861847"/>
            <a:ext cx="9021600" cy="492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200">
                <a:solidFill>
                  <a:srgbClr val="10B5BF"/>
                </a:solidFill>
                <a:latin typeface="Poppins Light"/>
                <a:ea typeface="Poppins Light"/>
                <a:cs typeface="Poppins Light"/>
                <a:sym typeface="Poppins Light"/>
              </a:rPr>
              <a:t>Conduite autonome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8" name="Shape 178"/>
        <p:cNvGrpSpPr/>
        <p:nvPr/>
      </p:nvGrpSpPr>
      <p:grpSpPr>
        <a:xfrm>
          <a:off x="0" y="0"/>
          <a:ext cx="0" cy="0"/>
          <a:chOff x="0" y="0"/>
          <a:chExt cx="0" cy="0"/>
        </a:xfrm>
      </p:grpSpPr>
      <p:sp>
        <p:nvSpPr>
          <p:cNvPr id="179" name="Google Shape;179;g2af6c0b27d1_0_195"/>
          <p:cNvSpPr/>
          <p:nvPr/>
        </p:nvSpPr>
        <p:spPr>
          <a:xfrm>
            <a:off x="-3820808" y="-3396340"/>
            <a:ext cx="7641615" cy="5845836"/>
          </a:xfrm>
          <a:custGeom>
            <a:rect b="b" l="l" r="r" t="t"/>
            <a:pathLst>
              <a:path extrusionOk="0" h="5845836" w="7641615">
                <a:moveTo>
                  <a:pt x="0" y="0"/>
                </a:moveTo>
                <a:lnTo>
                  <a:pt x="7641616" y="0"/>
                </a:lnTo>
                <a:lnTo>
                  <a:pt x="7641616" y="5845836"/>
                </a:lnTo>
                <a:lnTo>
                  <a:pt x="0" y="5845836"/>
                </a:lnTo>
                <a:lnTo>
                  <a:pt x="0" y="0"/>
                </a:lnTo>
                <a:close/>
              </a:path>
            </a:pathLst>
          </a:custGeom>
          <a:blipFill rotWithShape="1">
            <a:blip r:embed="rId3">
              <a:alphaModFix/>
            </a:blip>
            <a:stretch>
              <a:fillRect b="0" l="0" r="0" t="0"/>
            </a:stretch>
          </a:blipFill>
          <a:ln>
            <a:noFill/>
          </a:ln>
        </p:spPr>
      </p:sp>
      <p:sp>
        <p:nvSpPr>
          <p:cNvPr id="180" name="Google Shape;180;g2af6c0b27d1_0_195"/>
          <p:cNvSpPr/>
          <p:nvPr/>
        </p:nvSpPr>
        <p:spPr>
          <a:xfrm>
            <a:off x="12419228" y="7798783"/>
            <a:ext cx="8660879" cy="6625573"/>
          </a:xfrm>
          <a:custGeom>
            <a:rect b="b" l="l" r="r" t="t"/>
            <a:pathLst>
              <a:path extrusionOk="0" h="6625573" w="8660879">
                <a:moveTo>
                  <a:pt x="0" y="0"/>
                </a:moveTo>
                <a:lnTo>
                  <a:pt x="8660880" y="0"/>
                </a:lnTo>
                <a:lnTo>
                  <a:pt x="8660880" y="6625572"/>
                </a:lnTo>
                <a:lnTo>
                  <a:pt x="0" y="6625572"/>
                </a:lnTo>
                <a:lnTo>
                  <a:pt x="0" y="0"/>
                </a:lnTo>
                <a:close/>
              </a:path>
            </a:pathLst>
          </a:custGeom>
          <a:blipFill rotWithShape="1">
            <a:blip r:embed="rId3">
              <a:alphaModFix/>
            </a:blip>
            <a:stretch>
              <a:fillRect b="0" l="0" r="0" t="0"/>
            </a:stretch>
          </a:blipFill>
          <a:ln>
            <a:noFill/>
          </a:ln>
        </p:spPr>
      </p:sp>
      <p:sp>
        <p:nvSpPr>
          <p:cNvPr id="181" name="Google Shape;181;g2af6c0b27d1_0_195"/>
          <p:cNvSpPr txBox="1"/>
          <p:nvPr/>
        </p:nvSpPr>
        <p:spPr>
          <a:xfrm>
            <a:off x="4265375" y="441100"/>
            <a:ext cx="10363200" cy="1546800"/>
          </a:xfrm>
          <a:prstGeom prst="rect">
            <a:avLst/>
          </a:prstGeom>
          <a:noFill/>
          <a:ln>
            <a:noFill/>
          </a:ln>
        </p:spPr>
        <p:txBody>
          <a:bodyPr anchorCtr="0" anchor="t" bIns="0" lIns="0" spcFirstLastPara="1" rIns="0" wrap="square" tIns="0">
            <a:spAutoFit/>
          </a:bodyPr>
          <a:lstStyle/>
          <a:p>
            <a:pPr indent="0" lvl="0" marL="0" rtl="0" algn="ctr">
              <a:lnSpc>
                <a:spcPct val="101000"/>
              </a:lnSpc>
              <a:spcBef>
                <a:spcPts val="0"/>
              </a:spcBef>
              <a:spcAft>
                <a:spcPts val="0"/>
              </a:spcAft>
              <a:buClr>
                <a:schemeClr val="dk1"/>
              </a:buClr>
              <a:buFont typeface="Arial"/>
              <a:buNone/>
            </a:pPr>
            <a:r>
              <a:rPr b="1" lang="en-US" sz="5000">
                <a:solidFill>
                  <a:schemeClr val="lt1"/>
                </a:solidFill>
                <a:latin typeface="Poppins"/>
                <a:ea typeface="Poppins"/>
                <a:cs typeface="Poppins"/>
                <a:sym typeface="Poppins"/>
              </a:rPr>
              <a:t>Noeuds  essentiels à la </a:t>
            </a:r>
            <a:r>
              <a:rPr b="1" lang="en-US" sz="5000">
                <a:solidFill>
                  <a:schemeClr val="lt1"/>
                </a:solidFill>
                <a:latin typeface="Poppins"/>
                <a:ea typeface="Poppins"/>
                <a:cs typeface="Poppins"/>
                <a:sym typeface="Poppins"/>
              </a:rPr>
              <a:t>Collecte de données :</a:t>
            </a:r>
            <a:endParaRPr b="1" sz="5000">
              <a:latin typeface="Poppins"/>
              <a:ea typeface="Poppins"/>
              <a:cs typeface="Poppins"/>
              <a:sym typeface="Poppins"/>
            </a:endParaRPr>
          </a:p>
        </p:txBody>
      </p:sp>
      <p:sp>
        <p:nvSpPr>
          <p:cNvPr id="182" name="Google Shape;182;g2af6c0b27d1_0_195"/>
          <p:cNvSpPr txBox="1"/>
          <p:nvPr/>
        </p:nvSpPr>
        <p:spPr>
          <a:xfrm>
            <a:off x="1562100" y="2872475"/>
            <a:ext cx="15163800" cy="4503300"/>
          </a:xfrm>
          <a:prstGeom prst="rect">
            <a:avLst/>
          </a:prstGeom>
          <a:noFill/>
          <a:ln>
            <a:noFill/>
          </a:ln>
        </p:spPr>
        <p:txBody>
          <a:bodyPr anchorCtr="0" anchor="t" bIns="0" lIns="0" spcFirstLastPara="1" rIns="0" wrap="square" tIns="0">
            <a:spAutoFit/>
          </a:bodyPr>
          <a:lstStyle/>
          <a:p>
            <a:pPr indent="-431800" lvl="0" marL="457200" rtl="0" algn="l">
              <a:lnSpc>
                <a:spcPct val="135714"/>
              </a:lnSpc>
              <a:spcBef>
                <a:spcPts val="0"/>
              </a:spcBef>
              <a:spcAft>
                <a:spcPts val="0"/>
              </a:spcAft>
              <a:buClr>
                <a:srgbClr val="10B5BF"/>
              </a:buClr>
              <a:buSzPts val="3200"/>
              <a:buFont typeface="Courier New"/>
              <a:buChar char="-"/>
            </a:pPr>
            <a:r>
              <a:rPr lang="en-US" sz="3200">
                <a:solidFill>
                  <a:srgbClr val="10B5BF"/>
                </a:solidFill>
                <a:highlight>
                  <a:srgbClr val="1E1E1E"/>
                </a:highlight>
                <a:latin typeface="Courier New"/>
                <a:ea typeface="Courier New"/>
                <a:cs typeface="Courier New"/>
                <a:sym typeface="Courier New"/>
              </a:rPr>
              <a:t>Angle de braquage: “/audibot/steering_cmd”</a:t>
            </a:r>
            <a:endParaRPr sz="3200">
              <a:solidFill>
                <a:srgbClr val="10B5B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3200">
              <a:solidFill>
                <a:srgbClr val="10B5B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rPr lang="en-US" sz="3200">
                <a:solidFill>
                  <a:srgbClr val="10B5BF"/>
                </a:solidFill>
                <a:highlight>
                  <a:srgbClr val="1E1E1E"/>
                </a:highlight>
                <a:latin typeface="Courier New"/>
                <a:ea typeface="Courier New"/>
                <a:cs typeface="Courier New"/>
                <a:sym typeface="Courier New"/>
              </a:rPr>
              <a:t>-</a:t>
            </a:r>
            <a:r>
              <a:rPr lang="en-US" sz="3200">
                <a:solidFill>
                  <a:srgbClr val="10B5BF"/>
                </a:solidFill>
                <a:highlight>
                  <a:srgbClr val="1E1E1E"/>
                </a:highlight>
                <a:latin typeface="Courier New"/>
                <a:ea typeface="Courier New"/>
                <a:cs typeface="Courier New"/>
                <a:sym typeface="Courier New"/>
              </a:rPr>
              <a:t> </a:t>
            </a:r>
            <a:r>
              <a:rPr lang="en-US" sz="3200">
                <a:solidFill>
                  <a:srgbClr val="10B5BF"/>
                </a:solidFill>
                <a:highlight>
                  <a:srgbClr val="1E1E1E"/>
                </a:highlight>
                <a:latin typeface="Courier New"/>
                <a:ea typeface="Courier New"/>
                <a:cs typeface="Courier New"/>
                <a:sym typeface="Courier New"/>
              </a:rPr>
              <a:t>caméra_gauche: “/audibot/left_camera/image_raw/compressed”</a:t>
            </a:r>
            <a:endParaRPr sz="3200">
              <a:solidFill>
                <a:srgbClr val="10B5B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rPr lang="en-US" sz="3200">
                <a:solidFill>
                  <a:srgbClr val="10B5BF"/>
                </a:solidFill>
                <a:highlight>
                  <a:srgbClr val="1E1E1E"/>
                </a:highlight>
                <a:latin typeface="Courier New"/>
                <a:ea typeface="Courier New"/>
                <a:cs typeface="Courier New"/>
                <a:sym typeface="Courier New"/>
              </a:rPr>
              <a:t>    </a:t>
            </a:r>
            <a:endParaRPr sz="3200">
              <a:solidFill>
                <a:srgbClr val="10B5BF"/>
              </a:solidFill>
              <a:highlight>
                <a:srgbClr val="1E1E1E"/>
              </a:highlight>
              <a:latin typeface="Courier New"/>
              <a:ea typeface="Courier New"/>
              <a:cs typeface="Courier New"/>
              <a:sym typeface="Courier New"/>
            </a:endParaRPr>
          </a:p>
          <a:p>
            <a:pPr indent="-431800" lvl="0" marL="457200" rtl="0" algn="l">
              <a:lnSpc>
                <a:spcPct val="135714"/>
              </a:lnSpc>
              <a:spcBef>
                <a:spcPts val="0"/>
              </a:spcBef>
              <a:spcAft>
                <a:spcPts val="0"/>
              </a:spcAft>
              <a:buClr>
                <a:srgbClr val="10B5BF"/>
              </a:buClr>
              <a:buSzPts val="3200"/>
              <a:buFont typeface="Courier New"/>
              <a:buChar char="-"/>
            </a:pPr>
            <a:r>
              <a:rPr lang="en-US" sz="3200">
                <a:solidFill>
                  <a:srgbClr val="10B5BF"/>
                </a:solidFill>
                <a:highlight>
                  <a:srgbClr val="1E1E1E"/>
                </a:highlight>
                <a:latin typeface="Courier New"/>
                <a:ea typeface="Courier New"/>
                <a:cs typeface="Courier New"/>
                <a:sym typeface="Courier New"/>
              </a:rPr>
              <a:t>caméra_avant : “/audibot/front_camera/image_raw/compressed” </a:t>
            </a:r>
            <a:endParaRPr sz="3200">
              <a:solidFill>
                <a:srgbClr val="10B5B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t/>
            </a:r>
            <a:endParaRPr sz="3200">
              <a:solidFill>
                <a:srgbClr val="10B5BF"/>
              </a:solidFill>
              <a:highlight>
                <a:srgbClr val="1E1E1E"/>
              </a:highlight>
              <a:latin typeface="Courier New"/>
              <a:ea typeface="Courier New"/>
              <a:cs typeface="Courier New"/>
              <a:sym typeface="Courier New"/>
            </a:endParaRPr>
          </a:p>
          <a:p>
            <a:pPr indent="-431800" lvl="0" marL="457200" rtl="0" algn="l">
              <a:lnSpc>
                <a:spcPct val="135714"/>
              </a:lnSpc>
              <a:spcBef>
                <a:spcPts val="0"/>
              </a:spcBef>
              <a:spcAft>
                <a:spcPts val="0"/>
              </a:spcAft>
              <a:buClr>
                <a:srgbClr val="10B5BF"/>
              </a:buClr>
              <a:buSzPts val="3200"/>
              <a:buFont typeface="Courier New"/>
              <a:buChar char="-"/>
            </a:pPr>
            <a:r>
              <a:rPr lang="en-US" sz="3200">
                <a:solidFill>
                  <a:srgbClr val="10B5BF"/>
                </a:solidFill>
                <a:highlight>
                  <a:srgbClr val="1E1E1E"/>
                </a:highlight>
                <a:latin typeface="Courier New"/>
                <a:ea typeface="Courier New"/>
                <a:cs typeface="Courier New"/>
                <a:sym typeface="Courier New"/>
              </a:rPr>
              <a:t>caméra_droite: “/audibot/right_camera/image_raw/compressed” </a:t>
            </a:r>
            <a:endParaRPr sz="3200">
              <a:solidFill>
                <a:srgbClr val="10B5BF"/>
              </a:solidFill>
              <a:highlight>
                <a:srgbClr val="1E1E1E"/>
              </a:highlight>
              <a:latin typeface="Courier New"/>
              <a:ea typeface="Courier New"/>
              <a:cs typeface="Courier New"/>
              <a:sym typeface="Courier New"/>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